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embeddedFontLst>
    <p:embeddedFont>
      <p:font typeface="Roboto"/>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bold.fntdata"/><Relationship Id="rId25" Type="http://schemas.openxmlformats.org/officeDocument/2006/relationships/font" Target="fonts/Roboto-regular.fntdata"/><Relationship Id="rId28" Type="http://schemas.openxmlformats.org/officeDocument/2006/relationships/font" Target="fonts/Roboto-boldItalic.fntdata"/><Relationship Id="rId27" Type="http://schemas.openxmlformats.org/officeDocument/2006/relationships/font" Target="fonts/Robo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profilesasiapacific.com"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a8b29d5abf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a8b29d5abf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a11ebeb95f_3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a11ebeb95f_3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a11ebeb95f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a11ebeb95f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 visual representation of the 4 stages I mentioned in the previous slide, and then some because there are other factors in developing sports teams.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a8a6925da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a8a6925da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lang="en" sz="1000">
                <a:solidFill>
                  <a:schemeClr val="dk1"/>
                </a:solidFill>
              </a:rPr>
              <a:t> Best cohesive teams will need a group goals to be matching with the with the organization's goals. This creates more of a cohesive team.</a:t>
            </a:r>
            <a:endParaRPr sz="1000">
              <a:solidFill>
                <a:schemeClr val="dk1"/>
              </a:solidFill>
            </a:endParaRPr>
          </a:p>
          <a:p>
            <a:pPr indent="0" lvl="0" marL="0" rtl="0" algn="l">
              <a:lnSpc>
                <a:spcPct val="115000"/>
              </a:lnSpc>
              <a:spcBef>
                <a:spcPts val="0"/>
              </a:spcBef>
              <a:spcAft>
                <a:spcPts val="0"/>
              </a:spcAft>
              <a:buNone/>
            </a:pPr>
            <a:r>
              <a:rPr lang="en" sz="1000">
                <a:solidFill>
                  <a:schemeClr val="dk1"/>
                </a:solidFill>
              </a:rPr>
              <a:t> </a:t>
            </a:r>
            <a:endParaRPr sz="1000">
              <a:solidFill>
                <a:schemeClr val="dk1"/>
              </a:solidFill>
            </a:endParaRPr>
          </a:p>
          <a:p>
            <a:pPr indent="0" lvl="0" marL="0" rtl="0" algn="l">
              <a:lnSpc>
                <a:spcPct val="115000"/>
              </a:lnSpc>
              <a:spcBef>
                <a:spcPts val="0"/>
              </a:spcBef>
              <a:spcAft>
                <a:spcPts val="0"/>
              </a:spcAft>
              <a:buNone/>
            </a:pPr>
            <a:r>
              <a:rPr lang="en" sz="1000">
                <a:solidFill>
                  <a:schemeClr val="dk1"/>
                </a:solidFill>
              </a:rPr>
              <a:t>When the organization and the owners only focus only players winning games and making profits, they ignore the human behavioral issues of players.</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team captains are the Democratic Leaders that encourage higher moral and job satisfaction.</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team owners are Autocratic Leaders that make decisions on who the players will be, so that they can have a strategy on winning games.  They could not be more understanding in situational factors.</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Many NFL players started to kneel or sit during the National Anthem in response to the racial inequality and police brutality of AfMany NFL players started to kneel or sit during the National Anthem in response to the racial inequality and police brutality of African Americans in the United States.  This movement began with Colin Kaepernick initiating the action during the San Francisco 49’ers game against the Chargers on September 1, 2016. rican Americans in the United States.  This movement began with Colin Kaepernick initiating the action during the San Francisco 49’ers game against the Chargers on September 1, 2016.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a11ebeb95f_0_5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a11ebeb95f_0_5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Kaepernich said that he consulted with veterans on the most respectful way he could demonstrate in peaceful protest.  The military veteran suggested that by kneeling, this would be the most respectable way to protest.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This action spark a lot of contorversy and division in the organization.  Many of the organizations players on other teams followed as well as other sports organizations in taking a knee during the National Anthem.</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a11ebeb95f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a11ebeb95f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“Good emotional intelligence gives teams the foundation to work together productively by creating a shared sense of empathy, ensuring that team members understand each other and their problems.  It allows the team to prioritize communication and collaboration.”(</a:t>
            </a:r>
            <a:r>
              <a:rPr lang="en" u="sng">
                <a:hlinkClick r:id="rId2"/>
              </a:rPr>
              <a:t>www.profilesasiapacific.com</a:t>
            </a:r>
            <a:r>
              <a:rPr lang="en"/>
              <a:t>) </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9ff5ecbcf4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9ff5ecbcf4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rabicPeriod"/>
            </a:pPr>
            <a:r>
              <a:rPr lang="en"/>
              <a:t>Conflict Resolution:  In Conflict Resolution, EI enhances communication skills to discuss issues, and have empathy and look at others point of view.  This also helps working on frustrations by allowing members to vent their problems.</a:t>
            </a:r>
            <a:endParaRPr/>
          </a:p>
          <a:p>
            <a:pPr indent="-298450" lvl="0" marL="457200" rtl="0" algn="l">
              <a:spcBef>
                <a:spcPts val="0"/>
              </a:spcBef>
              <a:spcAft>
                <a:spcPts val="0"/>
              </a:spcAft>
              <a:buSzPts val="1100"/>
              <a:buAutoNum type="arabicPeriod"/>
            </a:pPr>
            <a:r>
              <a:rPr lang="en"/>
              <a:t>Collaboration:  Collaboration in teams helps with achieving timelines, preserving emotional and physical energy as well as forming time management.</a:t>
            </a:r>
            <a:endParaRPr/>
          </a:p>
          <a:p>
            <a:pPr indent="-298450" lvl="0" marL="457200" rtl="0" algn="l">
              <a:spcBef>
                <a:spcPts val="0"/>
              </a:spcBef>
              <a:spcAft>
                <a:spcPts val="0"/>
              </a:spcAft>
              <a:buSzPts val="1100"/>
              <a:buAutoNum type="arabicPeriod"/>
            </a:pPr>
            <a:r>
              <a:rPr lang="en"/>
              <a:t>Self-Awareness &amp; Emotional Management: Teammates who are aware of their own emotions and reactions are more likely to regulate their outward emotions.  Which helps with managing one’s own stress and to have empathy for others stress levels.</a:t>
            </a:r>
            <a:endParaRPr/>
          </a:p>
          <a:p>
            <a:pPr indent="-298450" lvl="0" marL="457200" rtl="0" algn="l">
              <a:spcBef>
                <a:spcPts val="0"/>
              </a:spcBef>
              <a:spcAft>
                <a:spcPts val="0"/>
              </a:spcAft>
              <a:buSzPts val="1100"/>
              <a:buAutoNum type="arabicPeriod"/>
            </a:pPr>
            <a:r>
              <a:rPr lang="en"/>
              <a:t>Understanding Team Capabilities: One way teammates can understand each other’s capabilities is to take on the others responsibilities and train in their role.  This aids in understanding their teammates struggles, as well as accomplishments.</a:t>
            </a:r>
            <a:endParaRPr/>
          </a:p>
          <a:p>
            <a:pPr indent="-298450" lvl="0" marL="457200" rtl="0" algn="l">
              <a:spcBef>
                <a:spcPts val="0"/>
              </a:spcBef>
              <a:spcAft>
                <a:spcPts val="0"/>
              </a:spcAft>
              <a:buSzPts val="1100"/>
              <a:buAutoNum type="arabicPeriod"/>
            </a:pPr>
            <a:r>
              <a:rPr lang="en"/>
              <a:t>Creating Team Motivation: Motivation enhances team performance.  Ways to create motivation is to engage in team building exercises, as well as recognition ceremonies which gives each other a sense of purpose in the environment.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a11ebeb95f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a11ebeb95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Motivation isn’t always about praising and patting your teammate(s) on the back.  Getting on an under performer to do better can result in a more positive outcome.  This is known as the Tough Guy attitude.  Sometimes fear and intimidation can motivate teammates to want to work harder.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Michael Jordan, who was known as one of the greatest athletes and is a basketball legend from the 1990’s, who also had millions of fans around the world, was the most feared teammate on the Chicago Bulls basketball team.  Here is a clip from the 2020 documentary series, “The Last Dance” to illustrate just that.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(play video clip)</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form of EI makes teammates accountable for their own performance, but if it’s to harsh it can have the adverse effect on the members performance.  This is where coaching is important.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9ff5ecbcf4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9ff5ecbcf4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Sports coaches are important in assisting athletes develop their potential.  They motivate minds as well as </a:t>
            </a:r>
            <a:r>
              <a:rPr lang="en"/>
              <a:t>muscles</a:t>
            </a:r>
            <a:r>
              <a:rPr lang="en"/>
              <a:t>.  But it’s a two way street.  Athletes must accept the coaching in order to succeed.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Coaches are able to understand non-verbal cues, unspoken words and the individuals contributions in the team dynamic.</a:t>
            </a:r>
            <a:endParaRPr/>
          </a:p>
          <a:p>
            <a:pPr indent="0" lvl="0" marL="0" rtl="0" algn="l">
              <a:spcBef>
                <a:spcPts val="0"/>
              </a:spcBef>
              <a:spcAft>
                <a:spcPts val="0"/>
              </a:spcAft>
              <a:buNone/>
            </a:pPr>
            <a:r>
              <a:rPr lang="en"/>
              <a:t>Coaches must </a:t>
            </a:r>
            <a:r>
              <a:rPr lang="en"/>
              <a:t>nurture</a:t>
            </a:r>
            <a:r>
              <a:rPr lang="en"/>
              <a:t> each players confidence personally and professionally.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benefits can be vast.  Coaches promote inclusion, communication, skill building and confidence.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a8b29d5abf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a8b29d5abf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a11ebeb95f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a11ebeb95f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rgbClr val="ADADAD"/>
                </a:solidFill>
              </a:rPr>
              <a:t>Why does Diversity matter?</a:t>
            </a:r>
            <a:endParaRPr/>
          </a:p>
          <a:p>
            <a:pPr indent="0" lvl="0" marL="0" rtl="0" algn="l">
              <a:spcBef>
                <a:spcPts val="1600"/>
              </a:spcBef>
              <a:spcAft>
                <a:spcPts val="0"/>
              </a:spcAft>
              <a:buNone/>
            </a:pPr>
            <a:r>
              <a:rPr lang="en"/>
              <a:t>Increse diveristy</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a8b29d5abf_0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a8b29d5abf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a8b29d5abf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a8b29d5abf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Since the start of the 1963 NFL season, 112 White individuals have been hired as an NFL head coach, offensive coordinator or defensive coordinator after a first NFL head coach opportunity, whereas only 18 men of color have been hired as an NFL head coach, offensive coordinator or defensive coordinator after a first head coach opportunity. In addition, since the start of the 1963 NFL season, 24 White individuals have been hired as an NFL head coach, offensive coordinator or defensive coordinator after a second NFL head coach opportunity, whereas only three men of color have been hired as an NFL head coach, offensive coordinator or defensive coordinator after a second head coach opportunity.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a8b29d5abf_0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a8b29d5abf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a8b29d5abf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a8b29d5abf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850">
                <a:solidFill>
                  <a:srgbClr val="666666"/>
                </a:solidFill>
                <a:highlight>
                  <a:srgbClr val="F2F2F2"/>
                </a:highlight>
              </a:rPr>
              <a:t>Assistant coach Kristi Toliver of the Washington Wizards stands on the court with Markieff Morris #5 during warm-ups before their game against the Golden State Warriors at ORACLE Arena on October 24, 2018 in Oakland, California. NOTE TO USER: User expressly acknowledges and agrees that, by downloading and or using this photograph, User is consenting to the terms and conditions of the Getty Images License Agreement. (Photo by Ezra Shaw/Getty Images)</a:t>
            </a:r>
            <a:endParaRPr b="1" sz="1200">
              <a:solidFill>
                <a:srgbClr val="222222"/>
              </a:solidFill>
              <a:highlight>
                <a:srgbClr val="FFFFFF"/>
              </a:highlight>
              <a:latin typeface="Roboto"/>
              <a:ea typeface="Roboto"/>
              <a:cs typeface="Roboto"/>
              <a:sym typeface="Roboto"/>
            </a:endParaRPr>
          </a:p>
          <a:p>
            <a:pPr indent="0" lvl="0" marL="0" rtl="0" algn="l">
              <a:spcBef>
                <a:spcPts val="0"/>
              </a:spcBef>
              <a:spcAft>
                <a:spcPts val="0"/>
              </a:spcAft>
              <a:buNone/>
            </a:pPr>
            <a:r>
              <a:rPr b="1" lang="en" sz="1200">
                <a:solidFill>
                  <a:srgbClr val="222222"/>
                </a:solidFill>
                <a:highlight>
                  <a:srgbClr val="FFFFFF"/>
                </a:highlight>
                <a:latin typeface="Roboto"/>
                <a:ea typeface="Roboto"/>
                <a:cs typeface="Roboto"/>
                <a:sym typeface="Roboto"/>
              </a:rPr>
              <a:t>Diverse sport teams</a:t>
            </a:r>
            <a:r>
              <a:rPr lang="en" sz="1200">
                <a:solidFill>
                  <a:srgbClr val="222222"/>
                </a:solidFill>
                <a:highlight>
                  <a:srgbClr val="FFFFFF"/>
                </a:highlight>
                <a:latin typeface="Roboto"/>
                <a:ea typeface="Roboto"/>
                <a:cs typeface="Roboto"/>
                <a:sym typeface="Roboto"/>
              </a:rPr>
              <a:t> can discover new heights of </a:t>
            </a:r>
            <a:r>
              <a:rPr b="1" lang="en" sz="1200">
                <a:solidFill>
                  <a:srgbClr val="222222"/>
                </a:solidFill>
                <a:highlight>
                  <a:srgbClr val="FFFFFF"/>
                </a:highlight>
                <a:latin typeface="Roboto"/>
                <a:ea typeface="Roboto"/>
                <a:cs typeface="Roboto"/>
                <a:sym typeface="Roboto"/>
              </a:rPr>
              <a:t>success</a:t>
            </a:r>
            <a:r>
              <a:rPr lang="en" sz="1200">
                <a:solidFill>
                  <a:srgbClr val="222222"/>
                </a:solidFill>
                <a:highlight>
                  <a:srgbClr val="FFFFFF"/>
                </a:highlight>
                <a:latin typeface="Roboto"/>
                <a:ea typeface="Roboto"/>
                <a:cs typeface="Roboto"/>
                <a:sym typeface="Roboto"/>
              </a:rPr>
              <a:t>, better teamwork and prevent groupthink.</a:t>
            </a:r>
            <a:endParaRPr sz="1200">
              <a:solidFill>
                <a:srgbClr val="222222"/>
              </a:solidFill>
              <a:highlight>
                <a:srgbClr val="FFFFFF"/>
              </a:highlight>
              <a:latin typeface="Roboto"/>
              <a:ea typeface="Roboto"/>
              <a:cs typeface="Roboto"/>
              <a:sym typeface="Roboto"/>
            </a:endParaRPr>
          </a:p>
          <a:p>
            <a:pPr indent="0" lvl="0" marL="0" rtl="0" algn="l">
              <a:spcBef>
                <a:spcPts val="0"/>
              </a:spcBef>
              <a:spcAft>
                <a:spcPts val="0"/>
              </a:spcAft>
              <a:buNone/>
            </a:pPr>
            <a:r>
              <a:rPr lang="en" sz="2050">
                <a:solidFill>
                  <a:srgbClr val="202020"/>
                </a:solidFill>
                <a:highlight>
                  <a:srgbClr val="F2F2F2"/>
                </a:highlight>
              </a:rPr>
              <a:t>“As the industry has evolved over the years, you see more people of color have access to participate in those positions and have benefited from those who have entered into the space before them.” - Arthur McAfee, the NFL’s senior vice president of player engagement.</a:t>
            </a:r>
            <a:endParaRPr sz="1200">
              <a:solidFill>
                <a:srgbClr val="222222"/>
              </a:solidFill>
              <a:highlight>
                <a:srgbClr val="FFFFFF"/>
              </a:highlight>
              <a:latin typeface="Roboto"/>
              <a:ea typeface="Roboto"/>
              <a:cs typeface="Roboto"/>
              <a:sym typeface="Roboto"/>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a8b29d5abf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a8b29d5abf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200">
                <a:solidFill>
                  <a:srgbClr val="222222"/>
                </a:solidFill>
                <a:highlight>
                  <a:schemeClr val="lt1"/>
                </a:highlight>
              </a:rPr>
              <a:t>Super Bowl</a:t>
            </a:r>
            <a:r>
              <a:rPr lang="en" sz="1200">
                <a:solidFill>
                  <a:srgbClr val="222222"/>
                </a:solidFill>
                <a:highlight>
                  <a:schemeClr val="lt1"/>
                </a:highlight>
              </a:rPr>
              <a:t> LIII – New England Patriots.</a:t>
            </a:r>
            <a:endParaRPr sz="1200">
              <a:solidFill>
                <a:srgbClr val="222222"/>
              </a:solidFill>
              <a:highlight>
                <a:schemeClr val="lt1"/>
              </a:highlight>
            </a:endParaRPr>
          </a:p>
          <a:p>
            <a:pPr indent="0" lvl="0" marL="0" rtl="0" algn="l">
              <a:lnSpc>
                <a:spcPct val="115000"/>
              </a:lnSpc>
              <a:spcBef>
                <a:spcPts val="300"/>
              </a:spcBef>
              <a:spcAft>
                <a:spcPts val="0"/>
              </a:spcAft>
              <a:buClr>
                <a:schemeClr val="dk1"/>
              </a:buClr>
              <a:buSzPts val="1100"/>
              <a:buFont typeface="Arial"/>
              <a:buNone/>
            </a:pPr>
            <a:r>
              <a:rPr b="1" lang="en" sz="1200">
                <a:solidFill>
                  <a:srgbClr val="222222"/>
                </a:solidFill>
                <a:highlight>
                  <a:schemeClr val="lt1"/>
                </a:highlight>
              </a:rPr>
              <a:t>Super Bowl</a:t>
            </a:r>
            <a:r>
              <a:rPr lang="en" sz="1200">
                <a:solidFill>
                  <a:srgbClr val="222222"/>
                </a:solidFill>
                <a:highlight>
                  <a:schemeClr val="lt1"/>
                </a:highlight>
              </a:rPr>
              <a:t> LII – Philadelphia Eagles.</a:t>
            </a:r>
            <a:endParaRPr sz="1200">
              <a:solidFill>
                <a:srgbClr val="222222"/>
              </a:solidFill>
              <a:highlight>
                <a:schemeClr val="lt1"/>
              </a:highlight>
            </a:endParaRPr>
          </a:p>
          <a:p>
            <a:pPr indent="0" lvl="0" marL="0" rtl="0" algn="l">
              <a:lnSpc>
                <a:spcPct val="115000"/>
              </a:lnSpc>
              <a:spcBef>
                <a:spcPts val="300"/>
              </a:spcBef>
              <a:spcAft>
                <a:spcPts val="0"/>
              </a:spcAft>
              <a:buClr>
                <a:schemeClr val="dk1"/>
              </a:buClr>
              <a:buSzPts val="1100"/>
              <a:buFont typeface="Arial"/>
              <a:buNone/>
            </a:pPr>
            <a:r>
              <a:rPr b="1" lang="en" sz="1200">
                <a:solidFill>
                  <a:srgbClr val="222222"/>
                </a:solidFill>
                <a:highlight>
                  <a:schemeClr val="lt1"/>
                </a:highlight>
              </a:rPr>
              <a:t>Super Bowl</a:t>
            </a:r>
            <a:r>
              <a:rPr lang="en" sz="1200">
                <a:solidFill>
                  <a:srgbClr val="222222"/>
                </a:solidFill>
                <a:highlight>
                  <a:schemeClr val="lt1"/>
                </a:highlight>
              </a:rPr>
              <a:t> LI – New England Patriots.</a:t>
            </a:r>
            <a:endParaRPr sz="1200">
              <a:solidFill>
                <a:srgbClr val="222222"/>
              </a:solidFill>
              <a:highlight>
                <a:schemeClr val="lt1"/>
              </a:highlight>
            </a:endParaRPr>
          </a:p>
          <a:p>
            <a:pPr indent="0" lvl="0" marL="0" rtl="0" algn="l">
              <a:lnSpc>
                <a:spcPct val="115000"/>
              </a:lnSpc>
              <a:spcBef>
                <a:spcPts val="300"/>
              </a:spcBef>
              <a:spcAft>
                <a:spcPts val="0"/>
              </a:spcAft>
              <a:buClr>
                <a:schemeClr val="dk1"/>
              </a:buClr>
              <a:buSzPts val="1100"/>
              <a:buFont typeface="Arial"/>
              <a:buNone/>
            </a:pPr>
            <a:r>
              <a:rPr b="1" lang="en" sz="1200">
                <a:solidFill>
                  <a:srgbClr val="222222"/>
                </a:solidFill>
                <a:highlight>
                  <a:schemeClr val="lt1"/>
                </a:highlight>
              </a:rPr>
              <a:t>Super Bowl</a:t>
            </a:r>
            <a:r>
              <a:rPr lang="en" sz="1200">
                <a:solidFill>
                  <a:srgbClr val="222222"/>
                </a:solidFill>
                <a:highlight>
                  <a:schemeClr val="lt1"/>
                </a:highlight>
              </a:rPr>
              <a:t> 50 – Denver Broncos.</a:t>
            </a:r>
            <a:endParaRPr sz="1200">
              <a:solidFill>
                <a:srgbClr val="222222"/>
              </a:solidFill>
              <a:highlight>
                <a:schemeClr val="lt1"/>
              </a:highlight>
            </a:endParaRPr>
          </a:p>
          <a:p>
            <a:pPr indent="0" lvl="0" marL="0" rtl="0" algn="l">
              <a:lnSpc>
                <a:spcPct val="115000"/>
              </a:lnSpc>
              <a:spcBef>
                <a:spcPts val="300"/>
              </a:spcBef>
              <a:spcAft>
                <a:spcPts val="300"/>
              </a:spcAft>
              <a:buClr>
                <a:schemeClr val="dk1"/>
              </a:buClr>
              <a:buSzPts val="1100"/>
              <a:buFont typeface="Arial"/>
              <a:buNone/>
            </a:pPr>
            <a:r>
              <a:rPr b="1" lang="en" sz="1200">
                <a:solidFill>
                  <a:srgbClr val="222222"/>
                </a:solidFill>
                <a:highlight>
                  <a:schemeClr val="lt1"/>
                </a:highlight>
              </a:rPr>
              <a:t>Super Bowl</a:t>
            </a:r>
            <a:r>
              <a:rPr lang="en" sz="1200">
                <a:solidFill>
                  <a:srgbClr val="222222"/>
                </a:solidFill>
                <a:highlight>
                  <a:schemeClr val="lt1"/>
                </a:highlight>
              </a:rPr>
              <a:t> XLIX – New England Patriots.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a11ebeb95f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a11ebeb95f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a11ebeb95f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a11ebeb95f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1600"/>
              </a:spcBef>
              <a:spcAft>
                <a:spcPts val="0"/>
              </a:spcAft>
              <a:buClr>
                <a:schemeClr val="dk1"/>
              </a:buClr>
              <a:buSzPts val="1400"/>
              <a:buChar char="○"/>
              <a:defRPr>
                <a:solidFill>
                  <a:schemeClr val="dk1"/>
                </a:solidFill>
              </a:defRPr>
            </a:lvl2pPr>
            <a:lvl3pPr indent="-317500" lvl="2" marL="1371600">
              <a:spcBef>
                <a:spcPts val="1600"/>
              </a:spcBef>
              <a:spcAft>
                <a:spcPts val="0"/>
              </a:spcAft>
              <a:buClr>
                <a:schemeClr val="dk1"/>
              </a:buClr>
              <a:buSzPts val="1400"/>
              <a:buChar char="■"/>
              <a:defRPr>
                <a:solidFill>
                  <a:schemeClr val="dk1"/>
                </a:solidFill>
              </a:defRPr>
            </a:lvl3pPr>
            <a:lvl4pPr indent="-317500" lvl="3" marL="1828800">
              <a:spcBef>
                <a:spcPts val="1600"/>
              </a:spcBef>
              <a:spcAft>
                <a:spcPts val="0"/>
              </a:spcAft>
              <a:buClr>
                <a:schemeClr val="dk1"/>
              </a:buClr>
              <a:buSzPts val="1400"/>
              <a:buChar char="●"/>
              <a:defRPr>
                <a:solidFill>
                  <a:schemeClr val="dk1"/>
                </a:solidFill>
              </a:defRPr>
            </a:lvl4pPr>
            <a:lvl5pPr indent="-317500" lvl="4" marL="2286000">
              <a:spcBef>
                <a:spcPts val="1600"/>
              </a:spcBef>
              <a:spcAft>
                <a:spcPts val="0"/>
              </a:spcAft>
              <a:buClr>
                <a:schemeClr val="dk1"/>
              </a:buClr>
              <a:buSzPts val="1400"/>
              <a:buChar char="○"/>
              <a:defRPr>
                <a:solidFill>
                  <a:schemeClr val="dk1"/>
                </a:solidFill>
              </a:defRPr>
            </a:lvl5pPr>
            <a:lvl6pPr indent="-317500" lvl="5" marL="2743200">
              <a:spcBef>
                <a:spcPts val="1600"/>
              </a:spcBef>
              <a:spcAft>
                <a:spcPts val="0"/>
              </a:spcAft>
              <a:buClr>
                <a:schemeClr val="dk1"/>
              </a:buClr>
              <a:buSzPts val="1400"/>
              <a:buChar char="■"/>
              <a:defRPr>
                <a:solidFill>
                  <a:schemeClr val="dk1"/>
                </a:solidFill>
              </a:defRPr>
            </a:lvl6pPr>
            <a:lvl7pPr indent="-317500" lvl="6" marL="3200400">
              <a:spcBef>
                <a:spcPts val="1600"/>
              </a:spcBef>
              <a:spcAft>
                <a:spcPts val="0"/>
              </a:spcAft>
              <a:buClr>
                <a:schemeClr val="dk1"/>
              </a:buClr>
              <a:buSzPts val="1400"/>
              <a:buChar char="●"/>
              <a:defRPr>
                <a:solidFill>
                  <a:schemeClr val="dk1"/>
                </a:solidFill>
              </a:defRPr>
            </a:lvl7pPr>
            <a:lvl8pPr indent="-317500" lvl="7" marL="3657600">
              <a:spcBef>
                <a:spcPts val="1600"/>
              </a:spcBef>
              <a:spcAft>
                <a:spcPts val="0"/>
              </a:spcAft>
              <a:buClr>
                <a:schemeClr val="dk1"/>
              </a:buClr>
              <a:buSzPts val="1400"/>
              <a:buChar char="○"/>
              <a:defRPr>
                <a:solidFill>
                  <a:schemeClr val="dk1"/>
                </a:solidFill>
              </a:defRPr>
            </a:lvl8pPr>
            <a:lvl9pPr indent="-317500" lvl="8" marL="4114800">
              <a:spcBef>
                <a:spcPts val="1600"/>
              </a:spcBef>
              <a:spcAft>
                <a:spcPts val="160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_1">
    <p:bg>
      <p:bgPr>
        <a:solidFill>
          <a:srgbClr val="FFFFFF"/>
        </a:solidFill>
      </p:bgPr>
    </p:bg>
    <p:spTree>
      <p:nvGrpSpPr>
        <p:cNvPr id="50"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 name="Google Shape;52;p13"/>
          <p:cNvCxnSpPr/>
          <p:nvPr/>
        </p:nvCxnSpPr>
        <p:spPr>
          <a:xfrm>
            <a:off x="3027472" y="0"/>
            <a:ext cx="0" cy="5133300"/>
          </a:xfrm>
          <a:prstGeom prst="straightConnector1">
            <a:avLst/>
          </a:prstGeom>
          <a:noFill/>
          <a:ln cap="flat" cmpd="sng" w="9525">
            <a:solidFill>
              <a:srgbClr val="F2F2F2"/>
            </a:solidFill>
            <a:prstDash val="solid"/>
            <a:miter lim="8000"/>
            <a:headEnd len="sm" w="sm" type="none"/>
            <a:tailEnd len="sm" w="sm" type="none"/>
          </a:ln>
          <a:effectLst>
            <a:outerShdw blurRad="50800" rotWithShape="0" algn="l" dist="38100">
              <a:srgbClr val="000000">
                <a:alpha val="40000"/>
              </a:srgbClr>
            </a:outerShdw>
          </a:effectLst>
        </p:spPr>
      </p:cxnSp>
      <p:sp>
        <p:nvSpPr>
          <p:cNvPr id="53" name="Google Shape;53;p13"/>
          <p:cNvSpPr/>
          <p:nvPr/>
        </p:nvSpPr>
        <p:spPr>
          <a:xfrm>
            <a:off x="0" y="0"/>
            <a:ext cx="3048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3"/>
          <p:cNvSpPr txBox="1"/>
          <p:nvPr>
            <p:ph type="title"/>
          </p:nvPr>
        </p:nvSpPr>
        <p:spPr>
          <a:xfrm>
            <a:off x="284100" y="307975"/>
            <a:ext cx="2479800" cy="4268700"/>
          </a:xfrm>
          <a:prstGeom prst="rect">
            <a:avLst/>
          </a:prstGeom>
          <a:noFill/>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3000"/>
              <a:buNone/>
              <a:defRPr b="1" sz="3000">
                <a:solidFill>
                  <a:schemeClr val="lt1"/>
                </a:solidFill>
              </a:defRPr>
            </a:lvl1pPr>
            <a:lvl2pPr lvl="1" algn="l">
              <a:lnSpc>
                <a:spcPct val="100000"/>
              </a:lnSpc>
              <a:spcBef>
                <a:spcPts val="0"/>
              </a:spcBef>
              <a:spcAft>
                <a:spcPts val="0"/>
              </a:spcAft>
              <a:buClr>
                <a:schemeClr val="lt1"/>
              </a:buClr>
              <a:buSzPts val="3000"/>
              <a:buNone/>
              <a:defRPr b="1" sz="3000">
                <a:solidFill>
                  <a:schemeClr val="lt1"/>
                </a:solidFill>
              </a:defRPr>
            </a:lvl2pPr>
            <a:lvl3pPr lvl="2" algn="l">
              <a:lnSpc>
                <a:spcPct val="100000"/>
              </a:lnSpc>
              <a:spcBef>
                <a:spcPts val="0"/>
              </a:spcBef>
              <a:spcAft>
                <a:spcPts val="0"/>
              </a:spcAft>
              <a:buClr>
                <a:schemeClr val="lt1"/>
              </a:buClr>
              <a:buSzPts val="3000"/>
              <a:buNone/>
              <a:defRPr b="1" sz="3000">
                <a:solidFill>
                  <a:schemeClr val="lt1"/>
                </a:solidFill>
              </a:defRPr>
            </a:lvl3pPr>
            <a:lvl4pPr lvl="3" algn="l">
              <a:lnSpc>
                <a:spcPct val="100000"/>
              </a:lnSpc>
              <a:spcBef>
                <a:spcPts val="0"/>
              </a:spcBef>
              <a:spcAft>
                <a:spcPts val="0"/>
              </a:spcAft>
              <a:buClr>
                <a:schemeClr val="lt1"/>
              </a:buClr>
              <a:buSzPts val="3000"/>
              <a:buNone/>
              <a:defRPr b="1" sz="3000">
                <a:solidFill>
                  <a:schemeClr val="lt1"/>
                </a:solidFill>
              </a:defRPr>
            </a:lvl4pPr>
            <a:lvl5pPr lvl="4" algn="l">
              <a:lnSpc>
                <a:spcPct val="100000"/>
              </a:lnSpc>
              <a:spcBef>
                <a:spcPts val="0"/>
              </a:spcBef>
              <a:spcAft>
                <a:spcPts val="0"/>
              </a:spcAft>
              <a:buClr>
                <a:schemeClr val="lt1"/>
              </a:buClr>
              <a:buSzPts val="3000"/>
              <a:buNone/>
              <a:defRPr b="1" sz="3000">
                <a:solidFill>
                  <a:schemeClr val="lt1"/>
                </a:solidFill>
              </a:defRPr>
            </a:lvl5pPr>
            <a:lvl6pPr lvl="5" algn="l">
              <a:lnSpc>
                <a:spcPct val="100000"/>
              </a:lnSpc>
              <a:spcBef>
                <a:spcPts val="0"/>
              </a:spcBef>
              <a:spcAft>
                <a:spcPts val="0"/>
              </a:spcAft>
              <a:buClr>
                <a:schemeClr val="lt1"/>
              </a:buClr>
              <a:buSzPts val="3000"/>
              <a:buNone/>
              <a:defRPr b="1" sz="3000">
                <a:solidFill>
                  <a:schemeClr val="lt1"/>
                </a:solidFill>
              </a:defRPr>
            </a:lvl6pPr>
            <a:lvl7pPr lvl="6" algn="l">
              <a:lnSpc>
                <a:spcPct val="100000"/>
              </a:lnSpc>
              <a:spcBef>
                <a:spcPts val="0"/>
              </a:spcBef>
              <a:spcAft>
                <a:spcPts val="0"/>
              </a:spcAft>
              <a:buClr>
                <a:schemeClr val="lt1"/>
              </a:buClr>
              <a:buSzPts val="3000"/>
              <a:buNone/>
              <a:defRPr b="1" sz="3000">
                <a:solidFill>
                  <a:schemeClr val="lt1"/>
                </a:solidFill>
              </a:defRPr>
            </a:lvl7pPr>
            <a:lvl8pPr lvl="7" algn="l">
              <a:lnSpc>
                <a:spcPct val="100000"/>
              </a:lnSpc>
              <a:spcBef>
                <a:spcPts val="0"/>
              </a:spcBef>
              <a:spcAft>
                <a:spcPts val="0"/>
              </a:spcAft>
              <a:buClr>
                <a:schemeClr val="lt1"/>
              </a:buClr>
              <a:buSzPts val="3000"/>
              <a:buNone/>
              <a:defRPr b="1" sz="3000">
                <a:solidFill>
                  <a:schemeClr val="lt1"/>
                </a:solidFill>
              </a:defRPr>
            </a:lvl8pPr>
            <a:lvl9pPr lvl="8" algn="l">
              <a:lnSpc>
                <a:spcPct val="100000"/>
              </a:lnSpc>
              <a:spcBef>
                <a:spcPts val="0"/>
              </a:spcBef>
              <a:spcAft>
                <a:spcPts val="0"/>
              </a:spcAft>
              <a:buClr>
                <a:schemeClr val="lt1"/>
              </a:buClr>
              <a:buSzPts val="3000"/>
              <a:buNone/>
              <a:defRPr b="1" sz="3000">
                <a:solidFill>
                  <a:schemeClr val="lt1"/>
                </a:solidFill>
              </a:defRPr>
            </a:lvl9pPr>
          </a:lstStyle>
          <a:p/>
        </p:txBody>
      </p:sp>
      <p:sp>
        <p:nvSpPr>
          <p:cNvPr id="55" name="Google Shape;55;p13"/>
          <p:cNvSpPr txBox="1"/>
          <p:nvPr>
            <p:ph idx="1" type="body"/>
          </p:nvPr>
        </p:nvSpPr>
        <p:spPr>
          <a:xfrm>
            <a:off x="3381100" y="307975"/>
            <a:ext cx="5451300" cy="4268700"/>
          </a:xfrm>
          <a:prstGeom prst="rect">
            <a:avLst/>
          </a:prstGeom>
          <a:noFill/>
        </p:spPr>
        <p:txBody>
          <a:bodyPr anchorCtr="0" anchor="t" bIns="91425" lIns="91425" spcFirstLastPara="1" rIns="91425" wrap="square" tIns="91425">
            <a:noAutofit/>
          </a:bodyPr>
          <a:lstStyle>
            <a:lvl1pPr indent="-342900" lvl="0" marL="457200" algn="l">
              <a:lnSpc>
                <a:spcPct val="115000"/>
              </a:lnSpc>
              <a:spcBef>
                <a:spcPts val="0"/>
              </a:spcBef>
              <a:spcAft>
                <a:spcPts val="0"/>
              </a:spcAft>
              <a:buClr>
                <a:schemeClr val="dk2"/>
              </a:buClr>
              <a:buSzPts val="1800"/>
              <a:buChar char="●"/>
              <a:defRPr sz="1800">
                <a:solidFill>
                  <a:schemeClr val="dk2"/>
                </a:solidFill>
              </a:defRPr>
            </a:lvl1pPr>
            <a:lvl2pPr indent="-317500" lvl="1" marL="914400" algn="l">
              <a:lnSpc>
                <a:spcPct val="115000"/>
              </a:lnSpc>
              <a:spcBef>
                <a:spcPts val="1600"/>
              </a:spcBef>
              <a:spcAft>
                <a:spcPts val="0"/>
              </a:spcAft>
              <a:buClr>
                <a:schemeClr val="dk2"/>
              </a:buClr>
              <a:buSzPts val="1400"/>
              <a:buChar char="○"/>
              <a:defRPr sz="1400">
                <a:solidFill>
                  <a:schemeClr val="dk2"/>
                </a:solidFill>
              </a:defRPr>
            </a:lvl2pPr>
            <a:lvl3pPr indent="-317500" lvl="2" marL="1371600" algn="l">
              <a:lnSpc>
                <a:spcPct val="115000"/>
              </a:lnSpc>
              <a:spcBef>
                <a:spcPts val="1600"/>
              </a:spcBef>
              <a:spcAft>
                <a:spcPts val="0"/>
              </a:spcAft>
              <a:buClr>
                <a:schemeClr val="dk2"/>
              </a:buClr>
              <a:buSzPts val="1400"/>
              <a:buChar char="■"/>
              <a:defRPr sz="1400">
                <a:solidFill>
                  <a:schemeClr val="dk2"/>
                </a:solidFill>
              </a:defRPr>
            </a:lvl3pPr>
            <a:lvl4pPr indent="-317500" lvl="3" marL="1828800" algn="l">
              <a:lnSpc>
                <a:spcPct val="115000"/>
              </a:lnSpc>
              <a:spcBef>
                <a:spcPts val="1600"/>
              </a:spcBef>
              <a:spcAft>
                <a:spcPts val="0"/>
              </a:spcAft>
              <a:buClr>
                <a:schemeClr val="dk2"/>
              </a:buClr>
              <a:buSzPts val="1400"/>
              <a:buChar char="●"/>
              <a:defRPr sz="1400">
                <a:solidFill>
                  <a:schemeClr val="dk2"/>
                </a:solidFill>
              </a:defRPr>
            </a:lvl4pPr>
            <a:lvl5pPr indent="-317500" lvl="4" marL="2286000" algn="l">
              <a:lnSpc>
                <a:spcPct val="115000"/>
              </a:lnSpc>
              <a:spcBef>
                <a:spcPts val="1600"/>
              </a:spcBef>
              <a:spcAft>
                <a:spcPts val="0"/>
              </a:spcAft>
              <a:buClr>
                <a:schemeClr val="dk2"/>
              </a:buClr>
              <a:buSzPts val="1400"/>
              <a:buChar char="○"/>
              <a:defRPr sz="1400">
                <a:solidFill>
                  <a:schemeClr val="dk2"/>
                </a:solidFill>
              </a:defRPr>
            </a:lvl5pPr>
            <a:lvl6pPr indent="-317500" lvl="5" marL="2743200" algn="l">
              <a:lnSpc>
                <a:spcPct val="115000"/>
              </a:lnSpc>
              <a:spcBef>
                <a:spcPts val="1600"/>
              </a:spcBef>
              <a:spcAft>
                <a:spcPts val="0"/>
              </a:spcAft>
              <a:buClr>
                <a:schemeClr val="dk2"/>
              </a:buClr>
              <a:buSzPts val="1400"/>
              <a:buChar char="■"/>
              <a:defRPr sz="1400">
                <a:solidFill>
                  <a:schemeClr val="dk2"/>
                </a:solidFill>
              </a:defRPr>
            </a:lvl6pPr>
            <a:lvl7pPr indent="-317500" lvl="6" marL="3200400" algn="l">
              <a:lnSpc>
                <a:spcPct val="115000"/>
              </a:lnSpc>
              <a:spcBef>
                <a:spcPts val="1600"/>
              </a:spcBef>
              <a:spcAft>
                <a:spcPts val="0"/>
              </a:spcAft>
              <a:buClr>
                <a:schemeClr val="dk2"/>
              </a:buClr>
              <a:buSzPts val="1400"/>
              <a:buChar char="●"/>
              <a:defRPr sz="1400">
                <a:solidFill>
                  <a:schemeClr val="dk2"/>
                </a:solidFill>
              </a:defRPr>
            </a:lvl7pPr>
            <a:lvl8pPr indent="-317500" lvl="7" marL="3657600" algn="l">
              <a:lnSpc>
                <a:spcPct val="115000"/>
              </a:lnSpc>
              <a:spcBef>
                <a:spcPts val="1600"/>
              </a:spcBef>
              <a:spcAft>
                <a:spcPts val="0"/>
              </a:spcAft>
              <a:buClr>
                <a:schemeClr val="dk2"/>
              </a:buClr>
              <a:buSzPts val="1400"/>
              <a:buChar char="○"/>
              <a:defRPr sz="1400">
                <a:solidFill>
                  <a:schemeClr val="dk2"/>
                </a:solidFill>
              </a:defRPr>
            </a:lvl8pPr>
            <a:lvl9pPr indent="-317500" lvl="8" marL="4114800" algn="l">
              <a:lnSpc>
                <a:spcPct val="115000"/>
              </a:lnSpc>
              <a:spcBef>
                <a:spcPts val="1600"/>
              </a:spcBef>
              <a:spcAft>
                <a:spcPts val="1600"/>
              </a:spcAft>
              <a:buClr>
                <a:schemeClr val="dk2"/>
              </a:buClr>
              <a:buSzPts val="1400"/>
              <a:buChar char="■"/>
              <a:defRPr sz="1400">
                <a:solidFill>
                  <a:schemeClr val="dk2"/>
                </a:solidFill>
              </a:defRPr>
            </a:lvl9pPr>
          </a:lstStyle>
          <a:p/>
        </p:txBody>
      </p:sp>
      <p:sp>
        <p:nvSpPr>
          <p:cNvPr id="56" name="Google Shape;56;p13"/>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Autofit/>
          </a:bodyPr>
          <a:lstStyle>
            <a:lvl1pPr lvl="0" algn="r">
              <a:lnSpc>
                <a:spcPct val="100000"/>
              </a:lnSpc>
              <a:spcAft>
                <a:spcPts val="0"/>
              </a:spcAft>
              <a:buNone/>
              <a:defRPr sz="1000">
                <a:solidFill>
                  <a:schemeClr val="dk2"/>
                </a:solidFill>
              </a:defRPr>
            </a:lvl1pPr>
            <a:lvl2pPr lvl="1" algn="r">
              <a:lnSpc>
                <a:spcPct val="100000"/>
              </a:lnSpc>
              <a:spcAft>
                <a:spcPts val="0"/>
              </a:spcAft>
              <a:buNone/>
              <a:defRPr sz="1000">
                <a:solidFill>
                  <a:schemeClr val="dk2"/>
                </a:solidFill>
              </a:defRPr>
            </a:lvl2pPr>
            <a:lvl3pPr lvl="2" algn="r">
              <a:lnSpc>
                <a:spcPct val="100000"/>
              </a:lnSpc>
              <a:spcAft>
                <a:spcPts val="0"/>
              </a:spcAft>
              <a:buNone/>
              <a:defRPr sz="1000">
                <a:solidFill>
                  <a:schemeClr val="dk2"/>
                </a:solidFill>
              </a:defRPr>
            </a:lvl3pPr>
            <a:lvl4pPr lvl="3" algn="r">
              <a:lnSpc>
                <a:spcPct val="100000"/>
              </a:lnSpc>
              <a:spcAft>
                <a:spcPts val="0"/>
              </a:spcAft>
              <a:buNone/>
              <a:defRPr sz="1000">
                <a:solidFill>
                  <a:schemeClr val="dk2"/>
                </a:solidFill>
              </a:defRPr>
            </a:lvl4pPr>
            <a:lvl5pPr lvl="4" algn="r">
              <a:lnSpc>
                <a:spcPct val="100000"/>
              </a:lnSpc>
              <a:spcAft>
                <a:spcPts val="0"/>
              </a:spcAft>
              <a:buNone/>
              <a:defRPr sz="1000">
                <a:solidFill>
                  <a:schemeClr val="dk2"/>
                </a:solidFill>
              </a:defRPr>
            </a:lvl5pPr>
            <a:lvl6pPr lvl="5" algn="r">
              <a:lnSpc>
                <a:spcPct val="100000"/>
              </a:lnSpc>
              <a:spcAft>
                <a:spcPts val="0"/>
              </a:spcAft>
              <a:buNone/>
              <a:defRPr sz="1000">
                <a:solidFill>
                  <a:schemeClr val="dk2"/>
                </a:solidFill>
              </a:defRPr>
            </a:lvl6pPr>
            <a:lvl7pPr lvl="6" algn="r">
              <a:lnSpc>
                <a:spcPct val="100000"/>
              </a:lnSpc>
              <a:spcAft>
                <a:spcPts val="0"/>
              </a:spcAft>
              <a:buNone/>
              <a:defRPr sz="1000">
                <a:solidFill>
                  <a:schemeClr val="dk2"/>
                </a:solidFill>
              </a:defRPr>
            </a:lvl7pPr>
            <a:lvl8pPr lvl="7" algn="r">
              <a:lnSpc>
                <a:spcPct val="100000"/>
              </a:lnSpc>
              <a:spcAft>
                <a:spcPts val="0"/>
              </a:spcAft>
              <a:buNone/>
              <a:defRPr sz="1000">
                <a:solidFill>
                  <a:schemeClr val="dk2"/>
                </a:solidFill>
              </a:defRPr>
            </a:lvl8pPr>
            <a:lvl9pPr lvl="8" algn="r">
              <a:lnSpc>
                <a:spcPct val="100000"/>
              </a:lnSpc>
              <a:spcAft>
                <a:spcPts val="0"/>
              </a:spcAft>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_4">
    <p:bg>
      <p:bgPr>
        <a:solidFill>
          <a:srgbClr val="FFFFFF"/>
        </a:solidFill>
      </p:bgPr>
    </p:bg>
    <p:spTree>
      <p:nvGrpSpPr>
        <p:cNvPr id="57" name="Shape 57"/>
        <p:cNvGrpSpPr/>
        <p:nvPr/>
      </p:nvGrpSpPr>
      <p:grpSpPr>
        <a:xfrm>
          <a:off x="0" y="0"/>
          <a:ext cx="0" cy="0"/>
          <a:chOff x="0" y="0"/>
          <a:chExt cx="0" cy="0"/>
        </a:xfrm>
      </p:grpSpPr>
      <p:sp>
        <p:nvSpPr>
          <p:cNvPr id="58" name="Google Shape;58;p14"/>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4"/>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Autofit/>
          </a:bodyPr>
          <a:lstStyle>
            <a:lvl1pPr lvl="0" algn="r">
              <a:lnSpc>
                <a:spcPct val="100000"/>
              </a:lnSpc>
              <a:spcAft>
                <a:spcPts val="0"/>
              </a:spcAft>
              <a:buNone/>
              <a:defRPr sz="1000">
                <a:solidFill>
                  <a:srgbClr val="212121"/>
                </a:solidFill>
              </a:defRPr>
            </a:lvl1pPr>
            <a:lvl2pPr lvl="1" algn="r">
              <a:lnSpc>
                <a:spcPct val="100000"/>
              </a:lnSpc>
              <a:spcAft>
                <a:spcPts val="0"/>
              </a:spcAft>
              <a:buNone/>
              <a:defRPr sz="1000">
                <a:solidFill>
                  <a:srgbClr val="212121"/>
                </a:solidFill>
              </a:defRPr>
            </a:lvl2pPr>
            <a:lvl3pPr lvl="2" algn="r">
              <a:lnSpc>
                <a:spcPct val="100000"/>
              </a:lnSpc>
              <a:spcAft>
                <a:spcPts val="0"/>
              </a:spcAft>
              <a:buNone/>
              <a:defRPr sz="1000">
                <a:solidFill>
                  <a:srgbClr val="212121"/>
                </a:solidFill>
              </a:defRPr>
            </a:lvl3pPr>
            <a:lvl4pPr lvl="3" algn="r">
              <a:lnSpc>
                <a:spcPct val="100000"/>
              </a:lnSpc>
              <a:spcAft>
                <a:spcPts val="0"/>
              </a:spcAft>
              <a:buNone/>
              <a:defRPr sz="1000">
                <a:solidFill>
                  <a:srgbClr val="212121"/>
                </a:solidFill>
              </a:defRPr>
            </a:lvl4pPr>
            <a:lvl5pPr lvl="4" algn="r">
              <a:lnSpc>
                <a:spcPct val="100000"/>
              </a:lnSpc>
              <a:spcAft>
                <a:spcPts val="0"/>
              </a:spcAft>
              <a:buNone/>
              <a:defRPr sz="1000">
                <a:solidFill>
                  <a:srgbClr val="212121"/>
                </a:solidFill>
              </a:defRPr>
            </a:lvl5pPr>
            <a:lvl6pPr lvl="5" algn="r">
              <a:lnSpc>
                <a:spcPct val="100000"/>
              </a:lnSpc>
              <a:spcAft>
                <a:spcPts val="0"/>
              </a:spcAft>
              <a:buNone/>
              <a:defRPr sz="1000">
                <a:solidFill>
                  <a:srgbClr val="212121"/>
                </a:solidFill>
              </a:defRPr>
            </a:lvl6pPr>
            <a:lvl7pPr lvl="6" algn="r">
              <a:lnSpc>
                <a:spcPct val="100000"/>
              </a:lnSpc>
              <a:spcAft>
                <a:spcPts val="0"/>
              </a:spcAft>
              <a:buNone/>
              <a:defRPr sz="1000">
                <a:solidFill>
                  <a:srgbClr val="212121"/>
                </a:solidFill>
              </a:defRPr>
            </a:lvl7pPr>
            <a:lvl8pPr lvl="7" algn="r">
              <a:lnSpc>
                <a:spcPct val="100000"/>
              </a:lnSpc>
              <a:spcAft>
                <a:spcPts val="0"/>
              </a:spcAft>
              <a:buNone/>
              <a:defRPr sz="1000">
                <a:solidFill>
                  <a:srgbClr val="212121"/>
                </a:solidFill>
              </a:defRPr>
            </a:lvl8pPr>
            <a:lvl9pPr lvl="8" algn="r">
              <a:lnSpc>
                <a:spcPct val="100000"/>
              </a:lnSpc>
              <a:spcAft>
                <a:spcPts val="0"/>
              </a:spcAft>
              <a:buNone/>
              <a:defRPr sz="1000">
                <a:solidFill>
                  <a:srgbClr val="212121"/>
                </a:solidFill>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4"/>
          <p:cNvSpPr txBox="1"/>
          <p:nvPr>
            <p:ph type="title"/>
          </p:nvPr>
        </p:nvSpPr>
        <p:spPr>
          <a:xfrm>
            <a:off x="523250" y="1523725"/>
            <a:ext cx="3477900" cy="1388700"/>
          </a:xfrm>
          <a:prstGeom prst="rect">
            <a:avLst/>
          </a:prstGeom>
          <a:noFill/>
        </p:spPr>
        <p:txBody>
          <a:bodyPr anchorCtr="0" anchor="b" bIns="91425" lIns="91425" spcFirstLastPara="1" rIns="91425" wrap="square" tIns="91425">
            <a:noAutofit/>
          </a:bodyPr>
          <a:lstStyle>
            <a:lvl1pPr lvl="0" algn="l">
              <a:lnSpc>
                <a:spcPct val="100000"/>
              </a:lnSpc>
              <a:spcBef>
                <a:spcPts val="0"/>
              </a:spcBef>
              <a:spcAft>
                <a:spcPts val="0"/>
              </a:spcAft>
              <a:buClr>
                <a:srgbClr val="FFFFFF"/>
              </a:buClr>
              <a:buSzPts val="3000"/>
              <a:buNone/>
              <a:defRPr sz="3000">
                <a:solidFill>
                  <a:srgbClr val="FFFFFF"/>
                </a:solidFill>
              </a:defRPr>
            </a:lvl1pPr>
            <a:lvl2pPr lvl="1" algn="l">
              <a:lnSpc>
                <a:spcPct val="100000"/>
              </a:lnSpc>
              <a:spcBef>
                <a:spcPts val="0"/>
              </a:spcBef>
              <a:spcAft>
                <a:spcPts val="0"/>
              </a:spcAft>
              <a:buClr>
                <a:srgbClr val="FFFFFF"/>
              </a:buClr>
              <a:buSzPts val="3000"/>
              <a:buNone/>
              <a:defRPr sz="3000">
                <a:solidFill>
                  <a:srgbClr val="FFFFFF"/>
                </a:solidFill>
              </a:defRPr>
            </a:lvl2pPr>
            <a:lvl3pPr lvl="2" algn="l">
              <a:lnSpc>
                <a:spcPct val="100000"/>
              </a:lnSpc>
              <a:spcBef>
                <a:spcPts val="0"/>
              </a:spcBef>
              <a:spcAft>
                <a:spcPts val="0"/>
              </a:spcAft>
              <a:buClr>
                <a:srgbClr val="FFFFFF"/>
              </a:buClr>
              <a:buSzPts val="3000"/>
              <a:buNone/>
              <a:defRPr sz="3000">
                <a:solidFill>
                  <a:srgbClr val="FFFFFF"/>
                </a:solidFill>
              </a:defRPr>
            </a:lvl3pPr>
            <a:lvl4pPr lvl="3" algn="l">
              <a:lnSpc>
                <a:spcPct val="100000"/>
              </a:lnSpc>
              <a:spcBef>
                <a:spcPts val="0"/>
              </a:spcBef>
              <a:spcAft>
                <a:spcPts val="0"/>
              </a:spcAft>
              <a:buClr>
                <a:srgbClr val="FFFFFF"/>
              </a:buClr>
              <a:buSzPts val="3000"/>
              <a:buNone/>
              <a:defRPr sz="3000">
                <a:solidFill>
                  <a:srgbClr val="FFFFFF"/>
                </a:solidFill>
              </a:defRPr>
            </a:lvl4pPr>
            <a:lvl5pPr lvl="4" algn="l">
              <a:lnSpc>
                <a:spcPct val="100000"/>
              </a:lnSpc>
              <a:spcBef>
                <a:spcPts val="0"/>
              </a:spcBef>
              <a:spcAft>
                <a:spcPts val="0"/>
              </a:spcAft>
              <a:buClr>
                <a:srgbClr val="FFFFFF"/>
              </a:buClr>
              <a:buSzPts val="3000"/>
              <a:buNone/>
              <a:defRPr sz="3000">
                <a:solidFill>
                  <a:srgbClr val="FFFFFF"/>
                </a:solidFill>
              </a:defRPr>
            </a:lvl5pPr>
            <a:lvl6pPr lvl="5" algn="l">
              <a:lnSpc>
                <a:spcPct val="100000"/>
              </a:lnSpc>
              <a:spcBef>
                <a:spcPts val="0"/>
              </a:spcBef>
              <a:spcAft>
                <a:spcPts val="0"/>
              </a:spcAft>
              <a:buClr>
                <a:srgbClr val="FFFFFF"/>
              </a:buClr>
              <a:buSzPts val="3000"/>
              <a:buNone/>
              <a:defRPr sz="3000">
                <a:solidFill>
                  <a:srgbClr val="FFFFFF"/>
                </a:solidFill>
              </a:defRPr>
            </a:lvl6pPr>
            <a:lvl7pPr lvl="6" algn="l">
              <a:lnSpc>
                <a:spcPct val="100000"/>
              </a:lnSpc>
              <a:spcBef>
                <a:spcPts val="0"/>
              </a:spcBef>
              <a:spcAft>
                <a:spcPts val="0"/>
              </a:spcAft>
              <a:buClr>
                <a:srgbClr val="FFFFFF"/>
              </a:buClr>
              <a:buSzPts val="3000"/>
              <a:buNone/>
              <a:defRPr sz="3000">
                <a:solidFill>
                  <a:srgbClr val="FFFFFF"/>
                </a:solidFill>
              </a:defRPr>
            </a:lvl7pPr>
            <a:lvl8pPr lvl="7" algn="l">
              <a:lnSpc>
                <a:spcPct val="100000"/>
              </a:lnSpc>
              <a:spcBef>
                <a:spcPts val="0"/>
              </a:spcBef>
              <a:spcAft>
                <a:spcPts val="0"/>
              </a:spcAft>
              <a:buClr>
                <a:srgbClr val="FFFFFF"/>
              </a:buClr>
              <a:buSzPts val="3000"/>
              <a:buNone/>
              <a:defRPr sz="3000">
                <a:solidFill>
                  <a:srgbClr val="FFFFFF"/>
                </a:solidFill>
              </a:defRPr>
            </a:lvl8pPr>
            <a:lvl9pPr lvl="8" algn="l">
              <a:lnSpc>
                <a:spcPct val="100000"/>
              </a:lnSpc>
              <a:spcBef>
                <a:spcPts val="0"/>
              </a:spcBef>
              <a:spcAft>
                <a:spcPts val="0"/>
              </a:spcAft>
              <a:buClr>
                <a:srgbClr val="FFFFFF"/>
              </a:buClr>
              <a:buSzPts val="3000"/>
              <a:buNone/>
              <a:defRPr sz="3000">
                <a:solidFill>
                  <a:srgbClr val="FFFFFF"/>
                </a:solidFill>
              </a:defRPr>
            </a:lvl9pPr>
          </a:lstStyle>
          <a:p/>
        </p:txBody>
      </p:sp>
      <p:sp>
        <p:nvSpPr>
          <p:cNvPr id="61" name="Google Shape;61;p14"/>
          <p:cNvSpPr txBox="1"/>
          <p:nvPr>
            <p:ph idx="1" type="body"/>
          </p:nvPr>
        </p:nvSpPr>
        <p:spPr>
          <a:xfrm>
            <a:off x="523325" y="3020275"/>
            <a:ext cx="3477900" cy="1534800"/>
          </a:xfrm>
          <a:prstGeom prst="rect">
            <a:avLst/>
          </a:prstGeom>
          <a:noFill/>
        </p:spPr>
        <p:txBody>
          <a:bodyPr anchorCtr="0" anchor="t" bIns="91425" lIns="91425" spcFirstLastPara="1" rIns="91425" wrap="square" tIns="91425">
            <a:noAutofit/>
          </a:bodyPr>
          <a:lstStyle>
            <a:lvl1pPr indent="-330200" lvl="0" marL="457200" algn="l">
              <a:lnSpc>
                <a:spcPct val="115000"/>
              </a:lnSpc>
              <a:spcBef>
                <a:spcPts val="0"/>
              </a:spcBef>
              <a:spcAft>
                <a:spcPts val="0"/>
              </a:spcAft>
              <a:buClr>
                <a:srgbClr val="FFFFFF"/>
              </a:buClr>
              <a:buSzPts val="1600"/>
              <a:buChar char="●"/>
              <a:defRPr sz="1600">
                <a:solidFill>
                  <a:srgbClr val="FFFFFF"/>
                </a:solidFill>
              </a:defRPr>
            </a:lvl1pPr>
            <a:lvl2pPr indent="-317500" lvl="1" marL="914400" algn="l">
              <a:lnSpc>
                <a:spcPct val="115000"/>
              </a:lnSpc>
              <a:spcBef>
                <a:spcPts val="1600"/>
              </a:spcBef>
              <a:spcAft>
                <a:spcPts val="0"/>
              </a:spcAft>
              <a:buClr>
                <a:srgbClr val="FFFFFF"/>
              </a:buClr>
              <a:buSzPts val="1400"/>
              <a:buChar char="○"/>
              <a:defRPr sz="1400">
                <a:solidFill>
                  <a:srgbClr val="FFFFFF"/>
                </a:solidFill>
              </a:defRPr>
            </a:lvl2pPr>
            <a:lvl3pPr indent="-317500" lvl="2" marL="1371600" algn="l">
              <a:lnSpc>
                <a:spcPct val="115000"/>
              </a:lnSpc>
              <a:spcBef>
                <a:spcPts val="1600"/>
              </a:spcBef>
              <a:spcAft>
                <a:spcPts val="0"/>
              </a:spcAft>
              <a:buClr>
                <a:srgbClr val="FFFFFF"/>
              </a:buClr>
              <a:buSzPts val="1400"/>
              <a:buChar char="■"/>
              <a:defRPr sz="1400">
                <a:solidFill>
                  <a:srgbClr val="FFFFFF"/>
                </a:solidFill>
              </a:defRPr>
            </a:lvl3pPr>
            <a:lvl4pPr indent="-317500" lvl="3" marL="1828800" algn="l">
              <a:lnSpc>
                <a:spcPct val="115000"/>
              </a:lnSpc>
              <a:spcBef>
                <a:spcPts val="1600"/>
              </a:spcBef>
              <a:spcAft>
                <a:spcPts val="0"/>
              </a:spcAft>
              <a:buClr>
                <a:srgbClr val="FFFFFF"/>
              </a:buClr>
              <a:buSzPts val="1400"/>
              <a:buChar char="●"/>
              <a:defRPr sz="1400">
                <a:solidFill>
                  <a:srgbClr val="FFFFFF"/>
                </a:solidFill>
              </a:defRPr>
            </a:lvl4pPr>
            <a:lvl5pPr indent="-317500" lvl="4" marL="2286000" algn="l">
              <a:lnSpc>
                <a:spcPct val="115000"/>
              </a:lnSpc>
              <a:spcBef>
                <a:spcPts val="1600"/>
              </a:spcBef>
              <a:spcAft>
                <a:spcPts val="0"/>
              </a:spcAft>
              <a:buClr>
                <a:srgbClr val="FFFFFF"/>
              </a:buClr>
              <a:buSzPts val="1400"/>
              <a:buChar char="○"/>
              <a:defRPr sz="1400">
                <a:solidFill>
                  <a:srgbClr val="FFFFFF"/>
                </a:solidFill>
              </a:defRPr>
            </a:lvl5pPr>
            <a:lvl6pPr indent="-317500" lvl="5" marL="2743200" algn="l">
              <a:lnSpc>
                <a:spcPct val="115000"/>
              </a:lnSpc>
              <a:spcBef>
                <a:spcPts val="1600"/>
              </a:spcBef>
              <a:spcAft>
                <a:spcPts val="0"/>
              </a:spcAft>
              <a:buClr>
                <a:srgbClr val="FFFFFF"/>
              </a:buClr>
              <a:buSzPts val="1400"/>
              <a:buChar char="■"/>
              <a:defRPr sz="1400">
                <a:solidFill>
                  <a:srgbClr val="FFFFFF"/>
                </a:solidFill>
              </a:defRPr>
            </a:lvl6pPr>
            <a:lvl7pPr indent="-317500" lvl="6" marL="3200400" algn="l">
              <a:lnSpc>
                <a:spcPct val="115000"/>
              </a:lnSpc>
              <a:spcBef>
                <a:spcPts val="1600"/>
              </a:spcBef>
              <a:spcAft>
                <a:spcPts val="0"/>
              </a:spcAft>
              <a:buClr>
                <a:srgbClr val="FFFFFF"/>
              </a:buClr>
              <a:buSzPts val="1400"/>
              <a:buChar char="●"/>
              <a:defRPr sz="1400">
                <a:solidFill>
                  <a:srgbClr val="FFFFFF"/>
                </a:solidFill>
              </a:defRPr>
            </a:lvl7pPr>
            <a:lvl8pPr indent="-317500" lvl="7" marL="3657600" algn="l">
              <a:lnSpc>
                <a:spcPct val="115000"/>
              </a:lnSpc>
              <a:spcBef>
                <a:spcPts val="1600"/>
              </a:spcBef>
              <a:spcAft>
                <a:spcPts val="0"/>
              </a:spcAft>
              <a:buClr>
                <a:srgbClr val="FFFFFF"/>
              </a:buClr>
              <a:buSzPts val="1400"/>
              <a:buChar char="○"/>
              <a:defRPr sz="1400">
                <a:solidFill>
                  <a:srgbClr val="FFFFFF"/>
                </a:solidFill>
              </a:defRPr>
            </a:lvl8pPr>
            <a:lvl9pPr indent="-317500" lvl="8" marL="4114800" algn="l">
              <a:lnSpc>
                <a:spcPct val="115000"/>
              </a:lnSpc>
              <a:spcBef>
                <a:spcPts val="1600"/>
              </a:spcBef>
              <a:spcAft>
                <a:spcPts val="1600"/>
              </a:spcAft>
              <a:buClr>
                <a:srgbClr val="FFFFFF"/>
              </a:buClr>
              <a:buSzPts val="1400"/>
              <a:buChar char="■"/>
              <a:defRPr sz="1400">
                <a:solidFill>
                  <a:srgbClr val="FFFFFF"/>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1600"/>
              </a:spcBef>
              <a:spcAft>
                <a:spcPts val="0"/>
              </a:spcAft>
              <a:buClr>
                <a:schemeClr val="lt2"/>
              </a:buClr>
              <a:buSzPts val="1400"/>
              <a:buChar char="○"/>
              <a:defRPr>
                <a:solidFill>
                  <a:schemeClr val="lt2"/>
                </a:solidFill>
              </a:defRPr>
            </a:lvl2pPr>
            <a:lvl3pPr indent="-317500" lvl="2" marL="1371600">
              <a:lnSpc>
                <a:spcPct val="115000"/>
              </a:lnSpc>
              <a:spcBef>
                <a:spcPts val="1600"/>
              </a:spcBef>
              <a:spcAft>
                <a:spcPts val="0"/>
              </a:spcAft>
              <a:buClr>
                <a:schemeClr val="lt2"/>
              </a:buClr>
              <a:buSzPts val="1400"/>
              <a:buChar char="■"/>
              <a:defRPr>
                <a:solidFill>
                  <a:schemeClr val="lt2"/>
                </a:solidFill>
              </a:defRPr>
            </a:lvl3pPr>
            <a:lvl4pPr indent="-317500" lvl="3" marL="1828800">
              <a:lnSpc>
                <a:spcPct val="115000"/>
              </a:lnSpc>
              <a:spcBef>
                <a:spcPts val="1600"/>
              </a:spcBef>
              <a:spcAft>
                <a:spcPts val="0"/>
              </a:spcAft>
              <a:buClr>
                <a:schemeClr val="lt2"/>
              </a:buClr>
              <a:buSzPts val="1400"/>
              <a:buChar char="●"/>
              <a:defRPr>
                <a:solidFill>
                  <a:schemeClr val="lt2"/>
                </a:solidFill>
              </a:defRPr>
            </a:lvl4pPr>
            <a:lvl5pPr indent="-317500" lvl="4" marL="2286000">
              <a:lnSpc>
                <a:spcPct val="115000"/>
              </a:lnSpc>
              <a:spcBef>
                <a:spcPts val="1600"/>
              </a:spcBef>
              <a:spcAft>
                <a:spcPts val="0"/>
              </a:spcAft>
              <a:buClr>
                <a:schemeClr val="lt2"/>
              </a:buClr>
              <a:buSzPts val="1400"/>
              <a:buChar char="○"/>
              <a:defRPr>
                <a:solidFill>
                  <a:schemeClr val="lt2"/>
                </a:solidFill>
              </a:defRPr>
            </a:lvl5pPr>
            <a:lvl6pPr indent="-317500" lvl="5" marL="2743200">
              <a:lnSpc>
                <a:spcPct val="115000"/>
              </a:lnSpc>
              <a:spcBef>
                <a:spcPts val="1600"/>
              </a:spcBef>
              <a:spcAft>
                <a:spcPts val="0"/>
              </a:spcAft>
              <a:buClr>
                <a:schemeClr val="lt2"/>
              </a:buClr>
              <a:buSzPts val="1400"/>
              <a:buChar char="■"/>
              <a:defRPr>
                <a:solidFill>
                  <a:schemeClr val="lt2"/>
                </a:solidFill>
              </a:defRPr>
            </a:lvl6pPr>
            <a:lvl7pPr indent="-317500" lvl="6" marL="3200400">
              <a:lnSpc>
                <a:spcPct val="115000"/>
              </a:lnSpc>
              <a:spcBef>
                <a:spcPts val="1600"/>
              </a:spcBef>
              <a:spcAft>
                <a:spcPts val="0"/>
              </a:spcAft>
              <a:buClr>
                <a:schemeClr val="lt2"/>
              </a:buClr>
              <a:buSzPts val="1400"/>
              <a:buChar char="●"/>
              <a:defRPr>
                <a:solidFill>
                  <a:schemeClr val="lt2"/>
                </a:solidFill>
              </a:defRPr>
            </a:lvl7pPr>
            <a:lvl8pPr indent="-317500" lvl="7" marL="3657600">
              <a:lnSpc>
                <a:spcPct val="115000"/>
              </a:lnSpc>
              <a:spcBef>
                <a:spcPts val="1600"/>
              </a:spcBef>
              <a:spcAft>
                <a:spcPts val="0"/>
              </a:spcAft>
              <a:buClr>
                <a:schemeClr val="lt2"/>
              </a:buClr>
              <a:buSzPts val="1400"/>
              <a:buChar char="○"/>
              <a:defRPr>
                <a:solidFill>
                  <a:schemeClr val="lt2"/>
                </a:solidFill>
              </a:defRPr>
            </a:lvl8pPr>
            <a:lvl9pPr indent="-317500" lvl="8" marL="4114800">
              <a:lnSpc>
                <a:spcPct val="115000"/>
              </a:lnSpc>
              <a:spcBef>
                <a:spcPts val="1600"/>
              </a:spcBef>
              <a:spcAft>
                <a:spcPts val="160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hEJaz3sinEs" TargetMode="Externa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jp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www.youtube.com/watch?v=_akGhaZ7ZGI" TargetMode="Externa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5.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drive.google.com/file/d/1L7aQXxvbDRq0_u8HN5bjGifbV9dpWns_/view" TargetMode="Externa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1.gif"/></Relationships>
</file>

<file path=ppt/slides/_rels/slide18.xml.rels><?xml version="1.0" encoding="UTF-8" standalone="yes"?><Relationships xmlns="http://schemas.openxmlformats.org/package/2006/relationships"><Relationship Id="rId11" Type="http://schemas.openxmlformats.org/officeDocument/2006/relationships/hyperlink" Target="https://link.springer.com/article/10.1007/BF03396785" TargetMode="External"/><Relationship Id="rId10" Type="http://schemas.openxmlformats.org/officeDocument/2006/relationships/hyperlink" Target="https://43530132-36e9-4f52-811a-182c7a91933b.filesusr.com/ugd/7d86e5_5af5faf45ba7443da733f900f54638b4.pdf" TargetMode="External"/><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www.nytimes.com/2020/08/28/opinion/NBA-boycott-history.html" TargetMode="External"/><Relationship Id="rId4" Type="http://schemas.openxmlformats.org/officeDocument/2006/relationships/hyperlink" Target="https://www.vox.com/the-highlight/2019/10/21/20921462/nfl-football-woke-colin-kaepernick-take-a-knee" TargetMode="External"/><Relationship Id="rId9" Type="http://schemas.openxmlformats.org/officeDocument/2006/relationships/hyperlink" Target="https://operations.nfl.com/media/3789/2019-nfl-diversity-inclusion-report.pdf" TargetMode="External"/><Relationship Id="rId5" Type="http://schemas.openxmlformats.org/officeDocument/2006/relationships/hyperlink" Target="https://www.youtube.com/watch?v=_akGhaZ7ZGI" TargetMode="External"/><Relationship Id="rId6" Type="http://schemas.openxmlformats.org/officeDocument/2006/relationships/hyperlink" Target="https://www.youtube.com/watch?v=hEJaz3sinEs" TargetMode="External"/><Relationship Id="rId7" Type="http://schemas.openxmlformats.org/officeDocument/2006/relationships/hyperlink" Target="https://www.profilesasiapacific.com/2018/07/19/emotional-intelligence-and-teamwork/" TargetMode="External"/><Relationship Id="rId8" Type="http://schemas.openxmlformats.org/officeDocument/2006/relationships/hyperlink" Target="https://coachfederation.org/blog/work-with-emotional-intelligenc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blogs.pjstar.com/eye/2012/09/15/limestone-rockets-soar-over-canton-49-15/" TargetMode="External"/><Relationship Id="rId4" Type="http://schemas.openxmlformats.org/officeDocument/2006/relationships/hyperlink" Target="https://hbr.org/2016/11/why-diverse-teams-are-smarter" TargetMode="External"/><Relationship Id="rId5" Type="http://schemas.openxmlformats.org/officeDocument/2006/relationships/hyperlink" Target="http://www.giphy.com" TargetMode="External"/><Relationship Id="rId6" Type="http://schemas.openxmlformats.org/officeDocument/2006/relationships/hyperlink" Target="https://giphy.com/gifs/nfl-seattle-seahawks-ggFGAtIaickGGdmwX4" TargetMode="External"/><Relationship Id="rId7" Type="http://schemas.openxmlformats.org/officeDocument/2006/relationships/hyperlink" Target="https://giphy.com/gifs/nba-lMClpjMduVeeM5RUlb"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id="66" name="Google Shape;66;p15"/>
          <p:cNvPicPr preferRelativeResize="0"/>
          <p:nvPr/>
        </p:nvPicPr>
        <p:blipFill rotWithShape="1">
          <a:blip r:embed="rId3">
            <a:alphaModFix/>
          </a:blip>
          <a:srcRect b="4726" l="0" r="0" t="4726"/>
          <a:stretch/>
        </p:blipFill>
        <p:spPr>
          <a:xfrm>
            <a:off x="0" y="0"/>
            <a:ext cx="9144000" cy="5143496"/>
          </a:xfrm>
          <a:prstGeom prst="rect">
            <a:avLst/>
          </a:prstGeom>
          <a:noFill/>
          <a:ln>
            <a:noFill/>
          </a:ln>
        </p:spPr>
      </p:pic>
      <p:sp>
        <p:nvSpPr>
          <p:cNvPr id="67" name="Google Shape;67;p15"/>
          <p:cNvSpPr/>
          <p:nvPr/>
        </p:nvSpPr>
        <p:spPr>
          <a:xfrm>
            <a:off x="342825" y="1323975"/>
            <a:ext cx="3810300" cy="3467100"/>
          </a:xfrm>
          <a:prstGeom prst="rect">
            <a:avLst/>
          </a:prstGeom>
          <a:solidFill>
            <a:srgbClr val="000000">
              <a:alpha val="81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5"/>
          <p:cNvSpPr txBox="1"/>
          <p:nvPr>
            <p:ph type="title"/>
          </p:nvPr>
        </p:nvSpPr>
        <p:spPr>
          <a:xfrm>
            <a:off x="523250" y="1523725"/>
            <a:ext cx="3477900" cy="1388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t>Leading Teams in Professional Sports  </a:t>
            </a:r>
            <a:endParaRPr sz="2900"/>
          </a:p>
        </p:txBody>
      </p:sp>
      <p:sp>
        <p:nvSpPr>
          <p:cNvPr id="69" name="Google Shape;69;p15"/>
          <p:cNvSpPr txBox="1"/>
          <p:nvPr>
            <p:ph idx="1" type="body"/>
          </p:nvPr>
        </p:nvSpPr>
        <p:spPr>
          <a:xfrm>
            <a:off x="523325" y="3020275"/>
            <a:ext cx="3477900" cy="153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By Kerima, Nina and Nin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pic>
        <p:nvPicPr>
          <p:cNvPr descr="Tuckmans model of team development" id="74" name="Google Shape;74;p16"/>
          <p:cNvPicPr preferRelativeResize="0"/>
          <p:nvPr/>
        </p:nvPicPr>
        <p:blipFill>
          <a:blip r:embed="rId3">
            <a:alphaModFix/>
          </a:blip>
          <a:stretch>
            <a:fillRect/>
          </a:stretch>
        </p:blipFill>
        <p:spPr>
          <a:xfrm>
            <a:off x="515176" y="640350"/>
            <a:ext cx="7466201" cy="42786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81" name="Google Shape;81;p17"/>
          <p:cNvSpPr txBox="1"/>
          <p:nvPr/>
        </p:nvSpPr>
        <p:spPr>
          <a:xfrm>
            <a:off x="521200" y="109075"/>
            <a:ext cx="7720800" cy="4980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rgbClr val="1D2228"/>
              </a:solidFill>
              <a:highlight>
                <a:srgbClr val="FFFFFF"/>
              </a:highlight>
              <a:latin typeface="Times New Roman"/>
              <a:ea typeface="Times New Roman"/>
              <a:cs typeface="Times New Roman"/>
              <a:sym typeface="Times New Roman"/>
            </a:endParaRPr>
          </a:p>
          <a:p>
            <a:pPr indent="0" lvl="0" marL="0" rtl="0" algn="l">
              <a:lnSpc>
                <a:spcPct val="115000"/>
              </a:lnSpc>
              <a:spcBef>
                <a:spcPts val="1000"/>
              </a:spcBef>
              <a:spcAft>
                <a:spcPts val="0"/>
              </a:spcAft>
              <a:buNone/>
            </a:pPr>
            <a:r>
              <a:t/>
            </a:r>
            <a:endParaRPr>
              <a:solidFill>
                <a:srgbClr val="1D2228"/>
              </a:solidFill>
              <a:highlight>
                <a:srgbClr val="FFFFFF"/>
              </a:highlight>
              <a:latin typeface="Times New Roman"/>
              <a:ea typeface="Times New Roman"/>
              <a:cs typeface="Times New Roman"/>
              <a:sym typeface="Times New Roman"/>
            </a:endParaRPr>
          </a:p>
          <a:p>
            <a:pPr indent="0" lvl="0" marL="0" rtl="0" algn="l">
              <a:lnSpc>
                <a:spcPct val="115000"/>
              </a:lnSpc>
              <a:spcBef>
                <a:spcPts val="1000"/>
              </a:spcBef>
              <a:spcAft>
                <a:spcPts val="0"/>
              </a:spcAft>
              <a:buNone/>
            </a:pPr>
            <a:r>
              <a:t/>
            </a:r>
            <a:endParaRPr>
              <a:solidFill>
                <a:srgbClr val="1D2228"/>
              </a:solidFill>
              <a:highlight>
                <a:srgbClr val="FFFFFF"/>
              </a:highlight>
              <a:latin typeface="Times New Roman"/>
              <a:ea typeface="Times New Roman"/>
              <a:cs typeface="Times New Roman"/>
              <a:sym typeface="Times New Roman"/>
            </a:endParaRPr>
          </a:p>
          <a:p>
            <a:pPr indent="457200" lvl="0" marL="0" rtl="0" algn="l">
              <a:lnSpc>
                <a:spcPct val="115000"/>
              </a:lnSpc>
              <a:spcBef>
                <a:spcPts val="1000"/>
              </a:spcBef>
              <a:spcAft>
                <a:spcPts val="0"/>
              </a:spcAft>
              <a:buNone/>
            </a:pPr>
            <a:r>
              <a:t/>
            </a:r>
            <a:endParaRPr>
              <a:solidFill>
                <a:srgbClr val="1D2228"/>
              </a:solidFill>
              <a:highlight>
                <a:srgbClr val="FFFFFF"/>
              </a:highlight>
              <a:latin typeface="Times New Roman"/>
              <a:ea typeface="Times New Roman"/>
              <a:cs typeface="Times New Roman"/>
              <a:sym typeface="Times New Roman"/>
            </a:endParaRPr>
          </a:p>
          <a:p>
            <a:pPr indent="457200" lvl="0" marL="0" rtl="0" algn="l">
              <a:lnSpc>
                <a:spcPct val="115000"/>
              </a:lnSpc>
              <a:spcBef>
                <a:spcPts val="1000"/>
              </a:spcBef>
              <a:spcAft>
                <a:spcPts val="0"/>
              </a:spcAft>
              <a:buNone/>
            </a:pPr>
            <a:r>
              <a:t/>
            </a:r>
            <a:endParaRPr>
              <a:solidFill>
                <a:srgbClr val="1D2228"/>
              </a:solidFill>
              <a:highlight>
                <a:srgbClr val="FFFFFF"/>
              </a:highlight>
              <a:latin typeface="Times New Roman"/>
              <a:ea typeface="Times New Roman"/>
              <a:cs typeface="Times New Roman"/>
              <a:sym typeface="Times New Roman"/>
            </a:endParaRPr>
          </a:p>
          <a:p>
            <a:pPr indent="457200" lvl="0" marL="457200" rtl="0" algn="l">
              <a:lnSpc>
                <a:spcPct val="115000"/>
              </a:lnSpc>
              <a:spcBef>
                <a:spcPts val="1000"/>
              </a:spcBef>
              <a:spcAft>
                <a:spcPts val="1000"/>
              </a:spcAft>
              <a:buNone/>
            </a:pPr>
            <a:r>
              <a:rPr lang="en">
                <a:solidFill>
                  <a:srgbClr val="1D2228"/>
                </a:solidFill>
              </a:rPr>
              <a:t>Today’s athletes and teams  are taking a more active role. Some of the country’s most high-profile athletes have spoken out in favor of Black Lives Matter</a:t>
            </a:r>
            <a:endParaRPr/>
          </a:p>
        </p:txBody>
      </p:sp>
      <p:pic>
        <p:nvPicPr>
          <p:cNvPr descr="Remember The Titans&#10;Group v Team&#10;Forming, Storming, Norming, Performing, Adjourning" id="82" name="Google Shape;82;p17" title="Remember The Titans - Forming, Storming, Norming, Performing, Adjourning">
            <a:hlinkClick r:id="rId3"/>
          </p:cNvPr>
          <p:cNvPicPr preferRelativeResize="0"/>
          <p:nvPr/>
        </p:nvPicPr>
        <p:blipFill>
          <a:blip r:embed="rId4">
            <a:alphaModFix/>
          </a:blip>
          <a:stretch>
            <a:fillRect/>
          </a:stretch>
        </p:blipFill>
        <p:spPr>
          <a:xfrm>
            <a:off x="0" y="53575"/>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
                                        </p:tgtEl>
                                        <p:attrNameLst>
                                          <p:attrName>style.visibility</p:attrName>
                                        </p:attrNameLst>
                                      </p:cBhvr>
                                      <p:to>
                                        <p:strVal val="visible"/>
                                      </p:to>
                                    </p:set>
                                    <p:animEffect filter="fade" transition="in">
                                      <p:cBhvr>
                                        <p:cTn dur="1000"/>
                                        <p:tgtEl>
                                          <p:spTgt spid="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8"/>
          <p:cNvSpPr txBox="1"/>
          <p:nvPr>
            <p:ph type="title"/>
          </p:nvPr>
        </p:nvSpPr>
        <p:spPr>
          <a:xfrm>
            <a:off x="311700" y="75225"/>
            <a:ext cx="8520600" cy="94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300">
                <a:latin typeface="Times New Roman"/>
                <a:ea typeface="Times New Roman"/>
                <a:cs typeface="Times New Roman"/>
                <a:sym typeface="Times New Roman"/>
              </a:rPr>
              <a:t>Behavioral Approach</a:t>
            </a:r>
            <a:endParaRPr sz="3300">
              <a:latin typeface="Times New Roman"/>
              <a:ea typeface="Times New Roman"/>
              <a:cs typeface="Times New Roman"/>
              <a:sym typeface="Times New Roman"/>
            </a:endParaRPr>
          </a:p>
        </p:txBody>
      </p:sp>
      <p:sp>
        <p:nvSpPr>
          <p:cNvPr id="88" name="Google Shape;88;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914400" rtl="0" algn="l">
              <a:spcBef>
                <a:spcPts val="0"/>
              </a:spcBef>
              <a:spcAft>
                <a:spcPts val="0"/>
              </a:spcAft>
              <a:buNone/>
            </a:pPr>
            <a:r>
              <a:t/>
            </a:r>
            <a:endParaRPr sz="1600">
              <a:solidFill>
                <a:srgbClr val="FFFFFF"/>
              </a:solidFill>
              <a:latin typeface="Times New Roman"/>
              <a:ea typeface="Times New Roman"/>
              <a:cs typeface="Times New Roman"/>
              <a:sym typeface="Times New Roman"/>
            </a:endParaRPr>
          </a:p>
          <a:p>
            <a:pPr indent="0" lvl="0" marL="457200" rtl="0" algn="l">
              <a:spcBef>
                <a:spcPts val="0"/>
              </a:spcBef>
              <a:spcAft>
                <a:spcPts val="0"/>
              </a:spcAft>
              <a:buNone/>
            </a:pPr>
            <a:r>
              <a:t/>
            </a:r>
            <a:endParaRPr sz="1900">
              <a:solidFill>
                <a:srgbClr val="FFFFFF"/>
              </a:solidFill>
            </a:endParaRPr>
          </a:p>
          <a:p>
            <a:pPr indent="-349250" lvl="0" marL="457200" rtl="0" algn="l">
              <a:spcBef>
                <a:spcPts val="0"/>
              </a:spcBef>
              <a:spcAft>
                <a:spcPts val="0"/>
              </a:spcAft>
              <a:buClr>
                <a:srgbClr val="FFFFFF"/>
              </a:buClr>
              <a:buSzPts val="1900"/>
              <a:buChar char="❏"/>
            </a:pPr>
            <a:r>
              <a:rPr lang="en" sz="1900">
                <a:solidFill>
                  <a:srgbClr val="FFFFFF"/>
                </a:solidFill>
              </a:rPr>
              <a:t>Actively driven for the same goal.</a:t>
            </a:r>
            <a:endParaRPr sz="1900">
              <a:solidFill>
                <a:srgbClr val="FFFFFF"/>
              </a:solidFill>
            </a:endParaRPr>
          </a:p>
          <a:p>
            <a:pPr indent="-349250" lvl="0" marL="457200" rtl="0" algn="l">
              <a:spcBef>
                <a:spcPts val="0"/>
              </a:spcBef>
              <a:spcAft>
                <a:spcPts val="0"/>
              </a:spcAft>
              <a:buClr>
                <a:srgbClr val="FFFFFF"/>
              </a:buClr>
              <a:buSzPts val="1900"/>
              <a:buChar char="❏"/>
            </a:pPr>
            <a:r>
              <a:rPr lang="en" sz="1900">
                <a:solidFill>
                  <a:srgbClr val="FFFFFF"/>
                </a:solidFill>
              </a:rPr>
              <a:t>Effect teams have high engagement</a:t>
            </a:r>
            <a:endParaRPr sz="1900">
              <a:solidFill>
                <a:srgbClr val="FFFFFF"/>
              </a:solidFill>
            </a:endParaRPr>
          </a:p>
          <a:p>
            <a:pPr indent="-349250" lvl="0" marL="457200" rtl="0" algn="l">
              <a:spcBef>
                <a:spcPts val="0"/>
              </a:spcBef>
              <a:spcAft>
                <a:spcPts val="0"/>
              </a:spcAft>
              <a:buClr>
                <a:srgbClr val="FFFFFF"/>
              </a:buClr>
              <a:buSzPts val="1900"/>
              <a:buChar char="❏"/>
            </a:pPr>
            <a:r>
              <a:rPr lang="en" sz="1900">
                <a:solidFill>
                  <a:srgbClr val="FFFFFF"/>
                </a:solidFill>
              </a:rPr>
              <a:t>Contributing is to define the goals and</a:t>
            </a:r>
            <a:endParaRPr sz="1900">
              <a:solidFill>
                <a:srgbClr val="FFFFFF"/>
              </a:solidFill>
            </a:endParaRPr>
          </a:p>
          <a:p>
            <a:pPr indent="0" lvl="0" marL="457200" rtl="0" algn="l">
              <a:spcBef>
                <a:spcPts val="0"/>
              </a:spcBef>
              <a:spcAft>
                <a:spcPts val="0"/>
              </a:spcAft>
              <a:buNone/>
            </a:pPr>
            <a:r>
              <a:rPr lang="en" sz="1900">
                <a:solidFill>
                  <a:srgbClr val="FFFFFF"/>
                </a:solidFill>
              </a:rPr>
              <a:t>determining how the team will get there</a:t>
            </a:r>
            <a:endParaRPr sz="1900">
              <a:solidFill>
                <a:srgbClr val="FFFFFF"/>
              </a:solidFill>
            </a:endParaRPr>
          </a:p>
          <a:p>
            <a:pPr indent="0" lvl="0" marL="457200" rtl="0" algn="l">
              <a:spcBef>
                <a:spcPts val="0"/>
              </a:spcBef>
              <a:spcAft>
                <a:spcPts val="0"/>
              </a:spcAft>
              <a:buNone/>
            </a:pPr>
            <a:r>
              <a:t/>
            </a:r>
            <a:endParaRPr b="1" sz="2800">
              <a:solidFill>
                <a:srgbClr val="222222"/>
              </a:solidFill>
              <a:highlight>
                <a:srgbClr val="FFFFFF"/>
              </a:highlight>
              <a:latin typeface="Roboto"/>
              <a:ea typeface="Roboto"/>
              <a:cs typeface="Roboto"/>
              <a:sym typeface="Roboto"/>
            </a:endParaRPr>
          </a:p>
          <a:p>
            <a:pPr indent="0" lvl="0" marL="457200" rtl="0" algn="l">
              <a:spcBef>
                <a:spcPts val="1600"/>
              </a:spcBef>
              <a:spcAft>
                <a:spcPts val="0"/>
              </a:spcAft>
              <a:buNone/>
            </a:pPr>
            <a:r>
              <a:t/>
            </a:r>
            <a:endParaRPr b="1" sz="2800">
              <a:solidFill>
                <a:srgbClr val="222222"/>
              </a:solidFill>
              <a:highlight>
                <a:srgbClr val="FFFFFF"/>
              </a:highlight>
              <a:latin typeface="Roboto"/>
              <a:ea typeface="Roboto"/>
              <a:cs typeface="Roboto"/>
              <a:sym typeface="Roboto"/>
            </a:endParaRPr>
          </a:p>
          <a:p>
            <a:pPr indent="0" lvl="0" marL="457200" rtl="0" algn="l">
              <a:spcBef>
                <a:spcPts val="1600"/>
              </a:spcBef>
              <a:spcAft>
                <a:spcPts val="1600"/>
              </a:spcAft>
              <a:buNone/>
            </a:pPr>
            <a:r>
              <a:t/>
            </a:r>
            <a:endParaRPr b="1" sz="3400">
              <a:highlight>
                <a:srgbClr val="B45F06"/>
              </a:high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id="93" name="Google Shape;93;p19"/>
          <p:cNvPicPr preferRelativeResize="0"/>
          <p:nvPr/>
        </p:nvPicPr>
        <p:blipFill>
          <a:blip r:embed="rId3">
            <a:alphaModFix/>
          </a:blip>
          <a:stretch>
            <a:fillRect/>
          </a:stretch>
        </p:blipFill>
        <p:spPr>
          <a:xfrm>
            <a:off x="1116125" y="197225"/>
            <a:ext cx="6637350" cy="483869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descr="LeBron James, center, and teammates during the national anthem before an N.B.A. game last month." id="98" name="Google Shape;98;p20"/>
          <p:cNvPicPr preferRelativeResize="0"/>
          <p:nvPr/>
        </p:nvPicPr>
        <p:blipFill>
          <a:blip r:embed="rId3">
            <a:alphaModFix/>
          </a:blip>
          <a:stretch>
            <a:fillRect/>
          </a:stretch>
        </p:blipFill>
        <p:spPr>
          <a:xfrm>
            <a:off x="261738" y="535038"/>
            <a:ext cx="5005725" cy="3337150"/>
          </a:xfrm>
          <a:prstGeom prst="rect">
            <a:avLst/>
          </a:prstGeom>
          <a:noFill/>
          <a:ln>
            <a:noFill/>
          </a:ln>
        </p:spPr>
      </p:pic>
      <p:pic>
        <p:nvPicPr>
          <p:cNvPr id="99" name="Google Shape;99;p20"/>
          <p:cNvPicPr preferRelativeResize="0"/>
          <p:nvPr/>
        </p:nvPicPr>
        <p:blipFill>
          <a:blip r:embed="rId4">
            <a:alphaModFix/>
          </a:blip>
          <a:stretch>
            <a:fillRect/>
          </a:stretch>
        </p:blipFill>
        <p:spPr>
          <a:xfrm>
            <a:off x="5452050" y="568000"/>
            <a:ext cx="3152600" cy="3271225"/>
          </a:xfrm>
          <a:prstGeom prst="rect">
            <a:avLst/>
          </a:prstGeom>
          <a:noFill/>
          <a:ln>
            <a:noFill/>
          </a:ln>
        </p:spPr>
      </p:pic>
      <p:sp>
        <p:nvSpPr>
          <p:cNvPr id="100" name="Google Shape;100;p20"/>
          <p:cNvSpPr txBox="1"/>
          <p:nvPr/>
        </p:nvSpPr>
        <p:spPr>
          <a:xfrm>
            <a:off x="846550" y="3839225"/>
            <a:ext cx="3836100" cy="28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rPr>
              <a:t>Photo credit by Mike Erhmann for NY Times</a:t>
            </a:r>
            <a:endParaRPr sz="1000"/>
          </a:p>
        </p:txBody>
      </p:sp>
      <p:sp>
        <p:nvSpPr>
          <p:cNvPr id="101" name="Google Shape;101;p20"/>
          <p:cNvSpPr txBox="1"/>
          <p:nvPr/>
        </p:nvSpPr>
        <p:spPr>
          <a:xfrm>
            <a:off x="5393050" y="3839225"/>
            <a:ext cx="3270600" cy="64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rPr>
              <a:t>Photo credit Nhat V. Meyer via </a:t>
            </a:r>
            <a:r>
              <a:rPr lang="en" sz="1000">
                <a:solidFill>
                  <a:srgbClr val="FFFFFF"/>
                </a:solidFill>
              </a:rPr>
              <a:t>Getty Images</a:t>
            </a:r>
            <a:endParaRPr sz="100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Emotional Intelligence in sports teams</a:t>
            </a:r>
            <a:endParaRPr/>
          </a:p>
        </p:txBody>
      </p:sp>
      <p:sp>
        <p:nvSpPr>
          <p:cNvPr id="107" name="Google Shape;107;p21"/>
          <p:cNvSpPr txBox="1"/>
          <p:nvPr>
            <p:ph idx="1" type="body"/>
          </p:nvPr>
        </p:nvSpPr>
        <p:spPr>
          <a:xfrm>
            <a:off x="817575" y="1085100"/>
            <a:ext cx="7782300" cy="51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600"/>
              <a:t>What is the connection between team success and emotional intelligence?</a:t>
            </a:r>
            <a:endParaRPr sz="1600"/>
          </a:p>
          <a:p>
            <a:pPr indent="0" lvl="0" marL="457200" rtl="0" algn="l">
              <a:spcBef>
                <a:spcPts val="1600"/>
              </a:spcBef>
              <a:spcAft>
                <a:spcPts val="0"/>
              </a:spcAft>
              <a:buNone/>
            </a:pPr>
            <a:r>
              <a:t/>
            </a:r>
            <a:endParaRPr sz="1600"/>
          </a:p>
          <a:p>
            <a:pPr indent="0" lvl="0" marL="0" rtl="0" algn="l">
              <a:spcBef>
                <a:spcPts val="1600"/>
              </a:spcBef>
              <a:spcAft>
                <a:spcPts val="0"/>
              </a:spcAft>
              <a:buNone/>
            </a:pPr>
            <a:r>
              <a:t/>
            </a:r>
            <a:endParaRPr sz="1600"/>
          </a:p>
          <a:p>
            <a:pPr indent="0" lvl="0" marL="0" rtl="0" algn="l">
              <a:spcBef>
                <a:spcPts val="1600"/>
              </a:spcBef>
              <a:spcAft>
                <a:spcPts val="0"/>
              </a:spcAft>
              <a:buNone/>
            </a:pPr>
            <a:r>
              <a:t/>
            </a:r>
            <a:endParaRPr sz="1600"/>
          </a:p>
          <a:p>
            <a:pPr indent="0" lvl="0" marL="0" rtl="0" algn="l">
              <a:spcBef>
                <a:spcPts val="1600"/>
              </a:spcBef>
              <a:spcAft>
                <a:spcPts val="1600"/>
              </a:spcAft>
              <a:buNone/>
            </a:pPr>
            <a:r>
              <a:t/>
            </a:r>
            <a:endParaRPr/>
          </a:p>
        </p:txBody>
      </p:sp>
      <p:pic>
        <p:nvPicPr>
          <p:cNvPr id="108" name="Google Shape;108;p21"/>
          <p:cNvPicPr preferRelativeResize="0"/>
          <p:nvPr/>
        </p:nvPicPr>
        <p:blipFill>
          <a:blip r:embed="rId3">
            <a:alphaModFix/>
          </a:blip>
          <a:stretch>
            <a:fillRect/>
          </a:stretch>
        </p:blipFill>
        <p:spPr>
          <a:xfrm>
            <a:off x="1833238" y="1602900"/>
            <a:ext cx="5477515" cy="3081100"/>
          </a:xfrm>
          <a:prstGeom prst="rect">
            <a:avLst/>
          </a:prstGeom>
          <a:noFill/>
          <a:ln>
            <a:noFill/>
          </a:ln>
        </p:spPr>
      </p:pic>
      <p:sp>
        <p:nvSpPr>
          <p:cNvPr id="109" name="Google Shape;109;p21"/>
          <p:cNvSpPr txBox="1"/>
          <p:nvPr/>
        </p:nvSpPr>
        <p:spPr>
          <a:xfrm>
            <a:off x="1823100" y="4684000"/>
            <a:ext cx="5497800" cy="64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rgbClr val="FFFFFF"/>
                </a:solidFill>
              </a:rPr>
              <a:t>Giphy image NFL: Seattle Seahawks celebrating touchdown</a:t>
            </a:r>
            <a:endParaRPr sz="80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900">
                <a:solidFill>
                  <a:schemeClr val="lt2"/>
                </a:solidFill>
              </a:rPr>
              <a:t>How is emotional intelligence used and what ways can it be used?</a:t>
            </a:r>
            <a:endParaRPr sz="3100"/>
          </a:p>
        </p:txBody>
      </p:sp>
      <p:sp>
        <p:nvSpPr>
          <p:cNvPr id="115" name="Google Shape;115;p22"/>
          <p:cNvSpPr txBox="1"/>
          <p:nvPr>
            <p:ph idx="1" type="body"/>
          </p:nvPr>
        </p:nvSpPr>
        <p:spPr>
          <a:xfrm>
            <a:off x="178075" y="9329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a:p>
            <a:pPr indent="0" lvl="0" marL="0" rtl="0" algn="l">
              <a:spcBef>
                <a:spcPts val="1600"/>
              </a:spcBef>
              <a:spcAft>
                <a:spcPts val="0"/>
              </a:spcAft>
              <a:buNone/>
            </a:pPr>
            <a:r>
              <a:rPr lang="en" sz="1600"/>
              <a:t>Here are 5 ways:</a:t>
            </a:r>
            <a:endParaRPr sz="1600"/>
          </a:p>
          <a:p>
            <a:pPr indent="-330200" lvl="0" marL="457200" rtl="0" algn="l">
              <a:spcBef>
                <a:spcPts val="1600"/>
              </a:spcBef>
              <a:spcAft>
                <a:spcPts val="0"/>
              </a:spcAft>
              <a:buSzPts val="1600"/>
              <a:buAutoNum type="arabicPeriod"/>
            </a:pPr>
            <a:r>
              <a:rPr lang="en" sz="1600"/>
              <a:t>Conflict Resolution</a:t>
            </a:r>
            <a:endParaRPr sz="1600"/>
          </a:p>
          <a:p>
            <a:pPr indent="-330200" lvl="0" marL="457200" rtl="0" algn="l">
              <a:spcBef>
                <a:spcPts val="0"/>
              </a:spcBef>
              <a:spcAft>
                <a:spcPts val="0"/>
              </a:spcAft>
              <a:buSzPts val="1600"/>
              <a:buAutoNum type="arabicPeriod"/>
            </a:pPr>
            <a:r>
              <a:rPr lang="en" sz="1600"/>
              <a:t>Collaboration</a:t>
            </a:r>
            <a:endParaRPr sz="1600"/>
          </a:p>
          <a:p>
            <a:pPr indent="-330200" lvl="0" marL="457200" rtl="0" algn="l">
              <a:spcBef>
                <a:spcPts val="0"/>
              </a:spcBef>
              <a:spcAft>
                <a:spcPts val="0"/>
              </a:spcAft>
              <a:buSzPts val="1600"/>
              <a:buAutoNum type="arabicPeriod"/>
            </a:pPr>
            <a:r>
              <a:rPr lang="en" sz="1600"/>
              <a:t>Self-Awareness and Emotional Management</a:t>
            </a:r>
            <a:endParaRPr sz="1600"/>
          </a:p>
          <a:p>
            <a:pPr indent="-330200" lvl="0" marL="457200" rtl="0" algn="l">
              <a:spcBef>
                <a:spcPts val="0"/>
              </a:spcBef>
              <a:spcAft>
                <a:spcPts val="0"/>
              </a:spcAft>
              <a:buSzPts val="1600"/>
              <a:buAutoNum type="arabicPeriod"/>
            </a:pPr>
            <a:r>
              <a:rPr lang="en" sz="1600"/>
              <a:t>Understanding Team Capabilities</a:t>
            </a:r>
            <a:endParaRPr sz="1600"/>
          </a:p>
          <a:p>
            <a:pPr indent="-330200" lvl="0" marL="457200" rtl="0" algn="l">
              <a:spcBef>
                <a:spcPts val="0"/>
              </a:spcBef>
              <a:spcAft>
                <a:spcPts val="0"/>
              </a:spcAft>
              <a:buSzPts val="1600"/>
              <a:buAutoNum type="arabicPeriod"/>
            </a:pPr>
            <a:r>
              <a:rPr lang="en" sz="1600"/>
              <a:t>Creating Team Motivation</a:t>
            </a:r>
            <a:endParaRPr sz="1600"/>
          </a:p>
          <a:p>
            <a:pPr indent="0" lvl="0" marL="457200" rtl="0" algn="l">
              <a:spcBef>
                <a:spcPts val="1600"/>
              </a:spcBef>
              <a:spcAft>
                <a:spcPts val="1600"/>
              </a:spcAft>
              <a:buNone/>
            </a:pPr>
            <a:r>
              <a:t/>
            </a:r>
            <a:endParaRPr sz="1600"/>
          </a:p>
        </p:txBody>
      </p:sp>
      <p:pic>
        <p:nvPicPr>
          <p:cNvPr id="116" name="Google Shape;116;p22"/>
          <p:cNvPicPr preferRelativeResize="0"/>
          <p:nvPr/>
        </p:nvPicPr>
        <p:blipFill>
          <a:blip r:embed="rId3">
            <a:alphaModFix/>
          </a:blip>
          <a:stretch>
            <a:fillRect/>
          </a:stretch>
        </p:blipFill>
        <p:spPr>
          <a:xfrm>
            <a:off x="4859700" y="1443850"/>
            <a:ext cx="4197100" cy="2364550"/>
          </a:xfrm>
          <a:prstGeom prst="rect">
            <a:avLst/>
          </a:prstGeom>
          <a:noFill/>
          <a:ln>
            <a:noFill/>
          </a:ln>
        </p:spPr>
      </p:pic>
      <p:sp>
        <p:nvSpPr>
          <p:cNvPr id="117" name="Google Shape;117;p22"/>
          <p:cNvSpPr txBox="1"/>
          <p:nvPr/>
        </p:nvSpPr>
        <p:spPr>
          <a:xfrm>
            <a:off x="5069675" y="3932500"/>
            <a:ext cx="2642700" cy="64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rPr>
              <a:t>Giphy image: NBA</a:t>
            </a:r>
            <a:endParaRPr sz="100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descr="In The Last Dance, a 10-part documentary that chronicles the untold story of the Chicago Bulls’ dynasty, teammates explain why they feared Michael Jordan." id="124" name="Google Shape;124;p23" title="The Last Dance | Michael Jordan, the tough guy">
            <a:hlinkClick r:id="rId3"/>
          </p:cNvPr>
          <p:cNvPicPr preferRelativeResize="0"/>
          <p:nvPr/>
        </p:nvPicPr>
        <p:blipFill>
          <a:blip r:embed="rId4">
            <a:alphaModFix/>
          </a:blip>
          <a:stretch>
            <a:fillRect/>
          </a:stretch>
        </p:blipFill>
        <p:spPr>
          <a:xfrm>
            <a:off x="0" y="53575"/>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1000"/>
                                        <p:tgtEl>
                                          <p:spTgt spid="1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Coaching &amp; Leadership</a:t>
            </a:r>
            <a:endParaRPr/>
          </a:p>
        </p:txBody>
      </p:sp>
      <p:sp>
        <p:nvSpPr>
          <p:cNvPr id="130" name="Google Shape;130;p24"/>
          <p:cNvSpPr txBox="1"/>
          <p:nvPr>
            <p:ph idx="1" type="body"/>
          </p:nvPr>
        </p:nvSpPr>
        <p:spPr>
          <a:xfrm>
            <a:off x="4104300" y="1152475"/>
            <a:ext cx="4728000" cy="24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“In particular, empathy and emotional contagion are considered particularly important in coaches” (Laborde, 2016)</a:t>
            </a:r>
            <a:endParaRPr sz="1600"/>
          </a:p>
          <a:p>
            <a:pPr indent="-330200" lvl="0" marL="457200" rtl="0" algn="l">
              <a:spcBef>
                <a:spcPts val="1600"/>
              </a:spcBef>
              <a:spcAft>
                <a:spcPts val="0"/>
              </a:spcAft>
              <a:buSzPts val="1600"/>
              <a:buChar char="●"/>
            </a:pPr>
            <a:r>
              <a:rPr lang="en" sz="1600"/>
              <a:t>Leadership is just as effective as having good relationships</a:t>
            </a:r>
            <a:endParaRPr sz="1600"/>
          </a:p>
          <a:p>
            <a:pPr indent="-330200" lvl="0" marL="457200" rtl="0" algn="l">
              <a:spcBef>
                <a:spcPts val="0"/>
              </a:spcBef>
              <a:spcAft>
                <a:spcPts val="0"/>
              </a:spcAft>
              <a:buSzPts val="1600"/>
              <a:buChar char="●"/>
            </a:pPr>
            <a:r>
              <a:rPr lang="en" sz="1600"/>
              <a:t>Coaches have to have effective leadership skills and be able to adapt to the emotional needs of their players</a:t>
            </a:r>
            <a:endParaRPr sz="1600"/>
          </a:p>
          <a:p>
            <a:pPr indent="0" lvl="0" marL="457200" rtl="0" algn="l">
              <a:spcBef>
                <a:spcPts val="1600"/>
              </a:spcBef>
              <a:spcAft>
                <a:spcPts val="1600"/>
              </a:spcAft>
              <a:buNone/>
            </a:pPr>
            <a:r>
              <a:t/>
            </a:r>
            <a:endParaRPr/>
          </a:p>
        </p:txBody>
      </p:sp>
      <p:sp>
        <p:nvSpPr>
          <p:cNvPr id="131" name="Google Shape;131;p24"/>
          <p:cNvSpPr txBox="1"/>
          <p:nvPr/>
        </p:nvSpPr>
        <p:spPr>
          <a:xfrm>
            <a:off x="311700" y="4086300"/>
            <a:ext cx="5497800" cy="64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rgbClr val="FFFFFF"/>
                </a:solidFill>
              </a:rPr>
              <a:t>Photo credit Getty Images</a:t>
            </a:r>
            <a:endParaRPr sz="800">
              <a:solidFill>
                <a:srgbClr val="FFFFFF"/>
              </a:solidFill>
            </a:endParaRPr>
          </a:p>
        </p:txBody>
      </p:sp>
      <p:pic>
        <p:nvPicPr>
          <p:cNvPr id="132" name="Google Shape;132;p24"/>
          <p:cNvPicPr preferRelativeResize="0"/>
          <p:nvPr/>
        </p:nvPicPr>
        <p:blipFill>
          <a:blip r:embed="rId3">
            <a:alphaModFix/>
          </a:blip>
          <a:stretch>
            <a:fillRect/>
          </a:stretch>
        </p:blipFill>
        <p:spPr>
          <a:xfrm>
            <a:off x="311700" y="1170125"/>
            <a:ext cx="3690901" cy="27637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38" name="Google Shape;138;p25"/>
          <p:cNvPicPr preferRelativeResize="0"/>
          <p:nvPr/>
        </p:nvPicPr>
        <p:blipFill>
          <a:blip r:embed="rId3">
            <a:alphaModFix/>
          </a:blip>
          <a:stretch>
            <a:fillRect/>
          </a:stretch>
        </p:blipFill>
        <p:spPr>
          <a:xfrm>
            <a:off x="-25000" y="0"/>
            <a:ext cx="9193999" cy="5143500"/>
          </a:xfrm>
          <a:prstGeom prst="rect">
            <a:avLst/>
          </a:prstGeom>
          <a:noFill/>
          <a:ln>
            <a:noFill/>
          </a:ln>
          <a:effectLst>
            <a:outerShdw blurRad="57150" rotWithShape="0" algn="bl" dir="5400000" dist="19050">
              <a:srgbClr val="000000">
                <a:alpha val="91000"/>
              </a:srgbClr>
            </a:outerShdw>
          </a:effectLst>
        </p:spPr>
      </p:pic>
      <p:sp>
        <p:nvSpPr>
          <p:cNvPr id="139" name="Google Shape;139;p25"/>
          <p:cNvSpPr txBox="1"/>
          <p:nvPr>
            <p:ph idx="1" type="body"/>
          </p:nvPr>
        </p:nvSpPr>
        <p:spPr>
          <a:xfrm>
            <a:off x="311700" y="1157300"/>
            <a:ext cx="4831800" cy="13503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sz="3600">
                <a:solidFill>
                  <a:schemeClr val="dk1"/>
                </a:solidFill>
              </a:rPr>
              <a:t>   </a:t>
            </a:r>
            <a:r>
              <a:rPr b="1" lang="en" sz="3600">
                <a:solidFill>
                  <a:schemeClr val="dk1"/>
                </a:solidFill>
              </a:rPr>
              <a:t>The Strength of       </a:t>
            </a:r>
            <a:r>
              <a:rPr b="1" lang="en" sz="3600">
                <a:solidFill>
                  <a:schemeClr val="dk1"/>
                </a:solidFill>
              </a:rPr>
              <a:t>Diversity</a:t>
            </a:r>
            <a:r>
              <a:rPr lang="en" sz="3600">
                <a:solidFill>
                  <a:schemeClr val="dk1"/>
                </a:solidFill>
              </a:rPr>
              <a:t> </a:t>
            </a:r>
            <a:endParaRPr sz="36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26"/>
          <p:cNvPicPr preferRelativeResize="0"/>
          <p:nvPr/>
        </p:nvPicPr>
        <p:blipFill>
          <a:blip r:embed="rId3">
            <a:alphaModFix/>
          </a:blip>
          <a:stretch>
            <a:fillRect/>
          </a:stretch>
        </p:blipFill>
        <p:spPr>
          <a:xfrm>
            <a:off x="0" y="0"/>
            <a:ext cx="9144000" cy="5143500"/>
          </a:xfrm>
          <a:prstGeom prst="rect">
            <a:avLst/>
          </a:prstGeom>
          <a:noFill/>
          <a:ln>
            <a:noFill/>
          </a:ln>
        </p:spPr>
      </p:pic>
      <p:sp>
        <p:nvSpPr>
          <p:cNvPr id="145" name="Google Shape;145;p26"/>
          <p:cNvSpPr txBox="1"/>
          <p:nvPr>
            <p:ph type="title"/>
          </p:nvPr>
        </p:nvSpPr>
        <p:spPr>
          <a:xfrm>
            <a:off x="316125" y="307975"/>
            <a:ext cx="2479800" cy="426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a:t>
            </a:r>
            <a:r>
              <a:rPr lang="en">
                <a:solidFill>
                  <a:schemeClr val="dk1"/>
                </a:solidFill>
              </a:rPr>
              <a:t>Strength</a:t>
            </a:r>
            <a:r>
              <a:rPr lang="en">
                <a:solidFill>
                  <a:schemeClr val="dk1"/>
                </a:solidFill>
              </a:rPr>
              <a:t> of Diversity</a:t>
            </a:r>
            <a:endParaRPr>
              <a:solidFill>
                <a:schemeClr val="dk1"/>
              </a:solidFill>
            </a:endParaRPr>
          </a:p>
        </p:txBody>
      </p:sp>
      <p:sp>
        <p:nvSpPr>
          <p:cNvPr id="146" name="Google Shape;146;p26"/>
          <p:cNvSpPr txBox="1"/>
          <p:nvPr>
            <p:ph idx="1" type="body"/>
          </p:nvPr>
        </p:nvSpPr>
        <p:spPr>
          <a:xfrm>
            <a:off x="3220350" y="254400"/>
            <a:ext cx="5451300" cy="426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           </a:t>
            </a:r>
            <a:endParaRPr>
              <a:solidFill>
                <a:schemeClr val="dk1"/>
              </a:solidFill>
            </a:endParaRPr>
          </a:p>
          <a:p>
            <a:pPr indent="0" lvl="0" marL="0" rtl="0" algn="l">
              <a:spcBef>
                <a:spcPts val="1600"/>
              </a:spcBef>
              <a:spcAft>
                <a:spcPts val="0"/>
              </a:spcAft>
              <a:buNone/>
            </a:pPr>
            <a:r>
              <a:t/>
            </a:r>
            <a:endParaRPr>
              <a:solidFill>
                <a:schemeClr val="dk1"/>
              </a:solidFill>
            </a:endParaRPr>
          </a:p>
          <a:p>
            <a:pPr indent="0" lvl="0" marL="0" rtl="0" algn="l">
              <a:spcBef>
                <a:spcPts val="1600"/>
              </a:spcBef>
              <a:spcAft>
                <a:spcPts val="0"/>
              </a:spcAft>
              <a:buNone/>
            </a:pPr>
            <a:r>
              <a:t/>
            </a:r>
            <a:endParaRPr>
              <a:solidFill>
                <a:schemeClr val="dk1"/>
              </a:solidFill>
            </a:endParaRPr>
          </a:p>
          <a:p>
            <a:pPr indent="0" lvl="0" marL="0" rtl="0" algn="l">
              <a:spcBef>
                <a:spcPts val="1600"/>
              </a:spcBef>
              <a:spcAft>
                <a:spcPts val="0"/>
              </a:spcAft>
              <a:buNone/>
            </a:pPr>
            <a:r>
              <a:rPr lang="en">
                <a:solidFill>
                  <a:schemeClr val="dk1"/>
                </a:solidFill>
              </a:rPr>
              <a:t>Foster </a:t>
            </a:r>
            <a:r>
              <a:rPr lang="en">
                <a:solidFill>
                  <a:schemeClr val="dk1"/>
                </a:solidFill>
              </a:rPr>
              <a:t>Creativity and innovation</a:t>
            </a:r>
            <a:endParaRPr>
              <a:solidFill>
                <a:schemeClr val="dk1"/>
              </a:solidFill>
            </a:endParaRPr>
          </a:p>
          <a:p>
            <a:pPr indent="0" lvl="0" marL="0" rtl="0" algn="l">
              <a:spcBef>
                <a:spcPts val="1600"/>
              </a:spcBef>
              <a:spcAft>
                <a:spcPts val="0"/>
              </a:spcAft>
              <a:buNone/>
            </a:pPr>
            <a:r>
              <a:t/>
            </a:r>
            <a:endParaRPr>
              <a:solidFill>
                <a:schemeClr val="dk1"/>
              </a:solidFill>
            </a:endParaRPr>
          </a:p>
          <a:p>
            <a:pPr indent="0" lvl="0" marL="0" rtl="0" algn="l">
              <a:spcBef>
                <a:spcPts val="1600"/>
              </a:spcBef>
              <a:spcAft>
                <a:spcPts val="0"/>
              </a:spcAft>
              <a:buNone/>
            </a:pPr>
            <a:r>
              <a:rPr lang="en">
                <a:solidFill>
                  <a:schemeClr val="dk1"/>
                </a:solidFill>
              </a:rPr>
              <a:t>Promotes better decisions making </a:t>
            </a:r>
            <a:endParaRPr>
              <a:solidFill>
                <a:schemeClr val="dk1"/>
              </a:solidFill>
            </a:endParaRPr>
          </a:p>
          <a:p>
            <a:pPr indent="0" lvl="0" marL="0" rtl="0" algn="l">
              <a:spcBef>
                <a:spcPts val="1600"/>
              </a:spcBef>
              <a:spcAft>
                <a:spcPts val="0"/>
              </a:spcAft>
              <a:buNone/>
            </a:pPr>
            <a:r>
              <a:t/>
            </a:r>
            <a:endParaRPr>
              <a:solidFill>
                <a:schemeClr val="dk1"/>
              </a:solidFill>
            </a:endParaRPr>
          </a:p>
          <a:p>
            <a:pPr indent="0" lvl="0" marL="0" rtl="0" algn="l">
              <a:spcBef>
                <a:spcPts val="1600"/>
              </a:spcBef>
              <a:spcAft>
                <a:spcPts val="0"/>
              </a:spcAft>
              <a:buNone/>
            </a:pPr>
            <a:r>
              <a:rPr lang="en">
                <a:solidFill>
                  <a:schemeClr val="dk1"/>
                </a:solidFill>
              </a:rPr>
              <a:t>Creates inclusion culture </a:t>
            </a:r>
            <a:endParaRPr>
              <a:solidFill>
                <a:schemeClr val="dk1"/>
              </a:solidFill>
            </a:endParaRPr>
          </a:p>
          <a:p>
            <a:pPr indent="0" lvl="0" marL="0" rtl="0" algn="l">
              <a:spcBef>
                <a:spcPts val="1600"/>
              </a:spcBef>
              <a:spcAft>
                <a:spcPts val="0"/>
              </a:spcAft>
              <a:buNone/>
            </a:pPr>
            <a:r>
              <a:t/>
            </a:r>
            <a:endParaRPr>
              <a:solidFill>
                <a:schemeClr val="dk1"/>
              </a:solidFill>
            </a:endParaRPr>
          </a:p>
          <a:p>
            <a:pPr indent="0" lvl="0" marL="0" rtl="0" algn="l">
              <a:spcBef>
                <a:spcPts val="1600"/>
              </a:spcBef>
              <a:spcAft>
                <a:spcPts val="0"/>
              </a:spcAft>
              <a:buNone/>
            </a:pPr>
            <a:r>
              <a:t/>
            </a:r>
            <a:endParaRPr>
              <a:solidFill>
                <a:schemeClr val="dk1"/>
              </a:solidFill>
            </a:endParaRPr>
          </a:p>
          <a:p>
            <a:pPr indent="0" lvl="0" marL="0" rtl="0" algn="l">
              <a:spcBef>
                <a:spcPts val="1600"/>
              </a:spcBef>
              <a:spcAft>
                <a:spcPts val="0"/>
              </a:spcAft>
              <a:buNone/>
            </a:pPr>
            <a:r>
              <a:t/>
            </a:r>
            <a:endParaRPr>
              <a:solidFill>
                <a:schemeClr val="dk1"/>
              </a:solidFill>
            </a:endParaRPr>
          </a:p>
          <a:p>
            <a:pPr indent="0" lvl="0" marL="0" rtl="0" algn="l">
              <a:spcBef>
                <a:spcPts val="1600"/>
              </a:spcBef>
              <a:spcAft>
                <a:spcPts val="1600"/>
              </a:spcAft>
              <a:buNone/>
            </a:pPr>
            <a:r>
              <a:t/>
            </a:r>
            <a:endParaRPr>
              <a:solidFill>
                <a:schemeClr val="dk1"/>
              </a:solidFill>
            </a:endParaRPr>
          </a:p>
        </p:txBody>
      </p:sp>
      <p:sp>
        <p:nvSpPr>
          <p:cNvPr id="147" name="Google Shape;147;p26"/>
          <p:cNvSpPr/>
          <p:nvPr/>
        </p:nvSpPr>
        <p:spPr>
          <a:xfrm>
            <a:off x="2006200" y="1814150"/>
            <a:ext cx="1024500" cy="512100"/>
          </a:xfrm>
          <a:prstGeom prst="rightArrow">
            <a:avLst>
              <a:gd fmla="val 50000" name="adj1"/>
              <a:gd fmla="val 50000" name="adj2"/>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6"/>
          <p:cNvSpPr/>
          <p:nvPr/>
        </p:nvSpPr>
        <p:spPr>
          <a:xfrm>
            <a:off x="2006200" y="2830900"/>
            <a:ext cx="1024500" cy="512100"/>
          </a:xfrm>
          <a:prstGeom prst="rightArrow">
            <a:avLst>
              <a:gd fmla="val 50000" name="adj1"/>
              <a:gd fmla="val 50000" name="adj2"/>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6"/>
          <p:cNvSpPr/>
          <p:nvPr/>
        </p:nvSpPr>
        <p:spPr>
          <a:xfrm>
            <a:off x="2006200" y="3847650"/>
            <a:ext cx="1024500" cy="512100"/>
          </a:xfrm>
          <a:prstGeom prst="rightArrow">
            <a:avLst>
              <a:gd fmla="val 50000" name="adj1"/>
              <a:gd fmla="val 50000" name="adj2"/>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46"/>
                                        </p:tgtEl>
                                        <p:attrNameLst>
                                          <p:attrName>style.visibility</p:attrName>
                                        </p:attrNameLst>
                                      </p:cBhvr>
                                      <p:to>
                                        <p:strVal val="visible"/>
                                      </p:to>
                                    </p:set>
                                    <p:anim calcmode="lin" valueType="num">
                                      <p:cBhvr additive="base">
                                        <p:cTn dur="1000"/>
                                        <p:tgtEl>
                                          <p:spTgt spid="14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1000"/>
                                        <p:tgtEl>
                                          <p:spTgt spid="1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1000"/>
                                        <p:tgtEl>
                                          <p:spTgt spid="1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1000"/>
                                        <p:tgtEl>
                                          <p:spTgt spid="1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1000"/>
                                        <p:tgtEl>
                                          <p:spTgt spid="1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1000"/>
                                        <p:tgtEl>
                                          <p:spTgt spid="1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56" name="Google Shape;156;p27" title="Diversity Video">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gtEl>
                                        <p:attrNameLst>
                                          <p:attrName>style.visibility</p:attrName>
                                        </p:attrNameLst>
                                      </p:cBhvr>
                                      <p:to>
                                        <p:strVal val="visible"/>
                                      </p:to>
                                    </p:set>
                                    <p:animEffect filter="fade" transition="in">
                                      <p:cBhvr>
                                        <p:cTn dur="1000"/>
                                        <p:tgtEl>
                                          <p:spTgt spid="1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63" name="Google Shape;163;p28"/>
          <p:cNvPicPr preferRelativeResize="0"/>
          <p:nvPr/>
        </p:nvPicPr>
        <p:blipFill>
          <a:blip r:embed="rId3">
            <a:alphaModFix/>
          </a:blip>
          <a:stretch>
            <a:fillRect/>
          </a:stretch>
        </p:blipFill>
        <p:spPr>
          <a:xfrm>
            <a:off x="4581325" y="391675"/>
            <a:ext cx="4250975" cy="4092974"/>
          </a:xfrm>
          <a:prstGeom prst="rect">
            <a:avLst/>
          </a:prstGeom>
          <a:noFill/>
          <a:ln>
            <a:noFill/>
          </a:ln>
        </p:spPr>
      </p:pic>
      <p:pic>
        <p:nvPicPr>
          <p:cNvPr id="164" name="Google Shape;164;p28"/>
          <p:cNvPicPr preferRelativeResize="0"/>
          <p:nvPr/>
        </p:nvPicPr>
        <p:blipFill>
          <a:blip r:embed="rId4">
            <a:alphaModFix/>
          </a:blip>
          <a:stretch>
            <a:fillRect/>
          </a:stretch>
        </p:blipFill>
        <p:spPr>
          <a:xfrm>
            <a:off x="169675" y="391670"/>
            <a:ext cx="4250975" cy="396354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Coaches in NBA </a:t>
            </a:r>
            <a:endParaRPr/>
          </a:p>
        </p:txBody>
      </p:sp>
      <p:pic>
        <p:nvPicPr>
          <p:cNvPr id="170" name="Google Shape;170;p29"/>
          <p:cNvPicPr preferRelativeResize="0"/>
          <p:nvPr/>
        </p:nvPicPr>
        <p:blipFill>
          <a:blip r:embed="rId3">
            <a:alphaModFix/>
          </a:blip>
          <a:stretch>
            <a:fillRect/>
          </a:stretch>
        </p:blipFill>
        <p:spPr>
          <a:xfrm>
            <a:off x="1131125" y="1017725"/>
            <a:ext cx="6317326" cy="38621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0"/>
          <p:cNvSpPr txBox="1"/>
          <p:nvPr>
            <p:ph idx="1" type="body"/>
          </p:nvPr>
        </p:nvSpPr>
        <p:spPr>
          <a:xfrm>
            <a:off x="311700" y="121650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176" name="Google Shape;176;p30"/>
          <p:cNvPicPr preferRelativeResize="0"/>
          <p:nvPr/>
        </p:nvPicPr>
        <p:blipFill>
          <a:blip r:embed="rId3">
            <a:alphaModFix/>
          </a:blip>
          <a:stretch>
            <a:fillRect/>
          </a:stretch>
        </p:blipFill>
        <p:spPr>
          <a:xfrm>
            <a:off x="34872" y="0"/>
            <a:ext cx="9074256" cy="5143501"/>
          </a:xfrm>
          <a:prstGeom prst="rect">
            <a:avLst/>
          </a:prstGeom>
          <a:noFill/>
          <a:ln>
            <a:noFill/>
          </a:ln>
        </p:spPr>
      </p:pic>
      <p:sp>
        <p:nvSpPr>
          <p:cNvPr id="177" name="Google Shape;177;p30"/>
          <p:cNvSpPr txBox="1"/>
          <p:nvPr>
            <p:ph type="title"/>
          </p:nvPr>
        </p:nvSpPr>
        <p:spPr>
          <a:xfrm>
            <a:off x="2699800" y="1216500"/>
            <a:ext cx="5033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Is there a </a:t>
            </a:r>
            <a:r>
              <a:rPr b="1" lang="en"/>
              <a:t>correlation</a:t>
            </a:r>
            <a:r>
              <a:rPr b="1" lang="en"/>
              <a:t> between diversity and success?</a:t>
            </a:r>
            <a:endParaRPr b="1"/>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Diversity = Success?</a:t>
            </a:r>
            <a:endParaRPr/>
          </a:p>
        </p:txBody>
      </p:sp>
      <p:sp>
        <p:nvSpPr>
          <p:cNvPr id="183" name="Google Shape;183;p31"/>
          <p:cNvSpPr txBox="1"/>
          <p:nvPr>
            <p:ph idx="1" type="body"/>
          </p:nvPr>
        </p:nvSpPr>
        <p:spPr>
          <a:xfrm>
            <a:off x="237000" y="1187350"/>
            <a:ext cx="8520600" cy="341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rgbClr val="1D2228"/>
              </a:solidFill>
              <a:highlight>
                <a:srgbClr val="FFFFFF"/>
              </a:highlight>
              <a:latin typeface="Times New Roman"/>
              <a:ea typeface="Times New Roman"/>
              <a:cs typeface="Times New Roman"/>
              <a:sym typeface="Times New Roman"/>
            </a:endParaRPr>
          </a:p>
          <a:p>
            <a:pPr indent="0" lvl="0" marL="0" rtl="0" algn="l">
              <a:spcBef>
                <a:spcPts val="1000"/>
              </a:spcBef>
              <a:spcAft>
                <a:spcPts val="0"/>
              </a:spcAft>
              <a:buNone/>
            </a:pPr>
            <a:r>
              <a:rPr lang="en"/>
              <a:t>If theory is that diversity creates </a:t>
            </a:r>
            <a:r>
              <a:rPr lang="en"/>
              <a:t>success</a:t>
            </a:r>
            <a:r>
              <a:rPr lang="en"/>
              <a:t> than the top five teams in the NFL and the NBA should be the most diverse…</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184" name="Google Shape;184;p31"/>
          <p:cNvSpPr txBox="1"/>
          <p:nvPr/>
        </p:nvSpPr>
        <p:spPr>
          <a:xfrm>
            <a:off x="360050" y="2347450"/>
            <a:ext cx="3508500" cy="213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300"/>
              </a:spcAft>
              <a:buNone/>
            </a:pPr>
            <a:r>
              <a:t/>
            </a:r>
            <a:endParaRPr sz="1200">
              <a:solidFill>
                <a:srgbClr val="222222"/>
              </a:solidFill>
              <a:highlight>
                <a:srgbClr val="FFFFFF"/>
              </a:highlight>
            </a:endParaRPr>
          </a:p>
        </p:txBody>
      </p:sp>
      <p:pic>
        <p:nvPicPr>
          <p:cNvPr id="185" name="Google Shape;185;p31"/>
          <p:cNvPicPr preferRelativeResize="0"/>
          <p:nvPr/>
        </p:nvPicPr>
        <p:blipFill>
          <a:blip r:embed="rId3">
            <a:alphaModFix/>
          </a:blip>
          <a:stretch>
            <a:fillRect/>
          </a:stretch>
        </p:blipFill>
        <p:spPr>
          <a:xfrm>
            <a:off x="2179800" y="2347450"/>
            <a:ext cx="4395425" cy="2472425"/>
          </a:xfrm>
          <a:prstGeom prst="rect">
            <a:avLst/>
          </a:prstGeom>
          <a:noFill/>
          <a:ln>
            <a:noFill/>
          </a:ln>
        </p:spPr>
      </p:pic>
      <p:sp>
        <p:nvSpPr>
          <p:cNvPr id="186" name="Google Shape;186;p31"/>
          <p:cNvSpPr txBox="1"/>
          <p:nvPr/>
        </p:nvSpPr>
        <p:spPr>
          <a:xfrm>
            <a:off x="4037500" y="4773375"/>
            <a:ext cx="4794900" cy="31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FFFFFF"/>
                </a:solidFill>
              </a:rPr>
              <a:t>Giphy Images: crowd cheering </a:t>
            </a:r>
            <a:endParaRPr sz="900">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1000"/>
                                        <p:tgtEl>
                                          <p:spTgt spid="1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2"/>
          <p:cNvSpPr txBox="1"/>
          <p:nvPr/>
        </p:nvSpPr>
        <p:spPr>
          <a:xfrm>
            <a:off x="3502975" y="143175"/>
            <a:ext cx="1823100" cy="44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FFFF"/>
                </a:solidFill>
              </a:rPr>
              <a:t>References</a:t>
            </a:r>
            <a:endParaRPr>
              <a:solidFill>
                <a:srgbClr val="FFFFFF"/>
              </a:solidFill>
            </a:endParaRPr>
          </a:p>
        </p:txBody>
      </p:sp>
      <p:sp>
        <p:nvSpPr>
          <p:cNvPr id="192" name="Google Shape;192;p32"/>
          <p:cNvSpPr txBox="1"/>
          <p:nvPr/>
        </p:nvSpPr>
        <p:spPr>
          <a:xfrm>
            <a:off x="380325" y="687125"/>
            <a:ext cx="7074300" cy="261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FFFFFF"/>
                </a:solidFill>
              </a:rPr>
              <a:t>Photo credit:</a:t>
            </a:r>
            <a:endParaRPr sz="1200">
              <a:solidFill>
                <a:srgbClr val="FFFFFF"/>
              </a:solidFill>
            </a:endParaRPr>
          </a:p>
          <a:p>
            <a:pPr indent="0" lvl="0" marL="0" rtl="0" algn="l">
              <a:spcBef>
                <a:spcPts val="0"/>
              </a:spcBef>
              <a:spcAft>
                <a:spcPts val="0"/>
              </a:spcAft>
              <a:buNone/>
            </a:pPr>
            <a:r>
              <a:rPr lang="en" sz="1200">
                <a:solidFill>
                  <a:srgbClr val="FFFFFF"/>
                </a:solidFill>
              </a:rPr>
              <a:t>Mike Erhmann</a:t>
            </a:r>
            <a:endParaRPr sz="1200">
              <a:solidFill>
                <a:srgbClr val="FFFFFF"/>
              </a:solidFill>
            </a:endParaRPr>
          </a:p>
          <a:p>
            <a:pPr indent="0" lvl="0" marL="0" rtl="0" algn="l">
              <a:spcBef>
                <a:spcPts val="0"/>
              </a:spcBef>
              <a:spcAft>
                <a:spcPts val="0"/>
              </a:spcAft>
              <a:buNone/>
            </a:pPr>
            <a:r>
              <a:rPr lang="en" sz="1200" u="sng">
                <a:solidFill>
                  <a:schemeClr val="hlink"/>
                </a:solidFill>
                <a:hlinkClick r:id="rId3"/>
              </a:rPr>
              <a:t>https://www.nytimes.com/2020/08/28/opinion/NBA-boycott-history.html</a:t>
            </a:r>
            <a:endParaRPr sz="1200">
              <a:solidFill>
                <a:srgbClr val="FFFFFF"/>
              </a:solidFill>
            </a:endParaRPr>
          </a:p>
          <a:p>
            <a:pPr indent="0" lvl="0" marL="0" rtl="0" algn="l">
              <a:spcBef>
                <a:spcPts val="0"/>
              </a:spcBef>
              <a:spcAft>
                <a:spcPts val="0"/>
              </a:spcAft>
              <a:buNone/>
            </a:pPr>
            <a:r>
              <a:t/>
            </a:r>
            <a:endParaRPr sz="1200">
              <a:solidFill>
                <a:srgbClr val="FFFFFF"/>
              </a:solidFill>
            </a:endParaRPr>
          </a:p>
          <a:p>
            <a:pPr indent="0" lvl="0" marL="0" rtl="0" algn="l">
              <a:spcBef>
                <a:spcPts val="0"/>
              </a:spcBef>
              <a:spcAft>
                <a:spcPts val="0"/>
              </a:spcAft>
              <a:buNone/>
            </a:pPr>
            <a:r>
              <a:rPr lang="en" sz="1200">
                <a:solidFill>
                  <a:srgbClr val="FFFFFF"/>
                </a:solidFill>
              </a:rPr>
              <a:t>Nhat V.Meyer</a:t>
            </a:r>
            <a:endParaRPr sz="1200">
              <a:solidFill>
                <a:srgbClr val="FFFFFF"/>
              </a:solidFill>
            </a:endParaRPr>
          </a:p>
          <a:p>
            <a:pPr indent="0" lvl="0" marL="0" rtl="0" algn="l">
              <a:spcBef>
                <a:spcPts val="0"/>
              </a:spcBef>
              <a:spcAft>
                <a:spcPts val="0"/>
              </a:spcAft>
              <a:buNone/>
            </a:pPr>
            <a:r>
              <a:rPr lang="en" sz="1200" u="sng">
                <a:solidFill>
                  <a:schemeClr val="hlink"/>
                </a:solidFill>
                <a:hlinkClick r:id="rId4"/>
              </a:rPr>
              <a:t>https://www.vox.com/the-highlight/2019/10/21/20921462/nfl-football-woke-colin-kaepernick-take-a-knee</a:t>
            </a:r>
            <a:endParaRPr sz="1200">
              <a:solidFill>
                <a:srgbClr val="FFFFFF"/>
              </a:solidFill>
            </a:endParaRPr>
          </a:p>
          <a:p>
            <a:pPr indent="0" lvl="0" marL="0" rtl="0" algn="l">
              <a:spcBef>
                <a:spcPts val="0"/>
              </a:spcBef>
              <a:spcAft>
                <a:spcPts val="0"/>
              </a:spcAft>
              <a:buNone/>
            </a:pPr>
            <a:r>
              <a:t/>
            </a:r>
            <a:endParaRPr sz="1200">
              <a:solidFill>
                <a:srgbClr val="FFFFFF"/>
              </a:solidFill>
            </a:endParaRPr>
          </a:p>
          <a:p>
            <a:pPr indent="0" lvl="0" marL="0" rtl="0" algn="l">
              <a:spcBef>
                <a:spcPts val="0"/>
              </a:spcBef>
              <a:spcAft>
                <a:spcPts val="0"/>
              </a:spcAft>
              <a:buNone/>
            </a:pPr>
            <a:r>
              <a:rPr lang="en" sz="1200">
                <a:solidFill>
                  <a:srgbClr val="FFFFFF"/>
                </a:solidFill>
              </a:rPr>
              <a:t>Video Links:</a:t>
            </a:r>
            <a:endParaRPr sz="1200">
              <a:solidFill>
                <a:srgbClr val="FFFFFF"/>
              </a:solidFill>
            </a:endParaRPr>
          </a:p>
          <a:p>
            <a:pPr indent="0" lvl="0" marL="0" rtl="0" algn="l">
              <a:lnSpc>
                <a:spcPct val="115000"/>
              </a:lnSpc>
              <a:spcBef>
                <a:spcPts val="0"/>
              </a:spcBef>
              <a:spcAft>
                <a:spcPts val="0"/>
              </a:spcAft>
              <a:buNone/>
            </a:pPr>
            <a:r>
              <a:rPr lang="en" sz="900" u="sng">
                <a:solidFill>
                  <a:srgbClr val="1155CC"/>
                </a:solidFill>
                <a:hlinkClick r:id="rId5">
                  <a:extLst>
                    <a:ext uri="{A12FA001-AC4F-418D-AE19-62706E023703}">
                      <ahyp:hlinkClr val="tx"/>
                    </a:ext>
                  </a:extLst>
                </a:hlinkClick>
              </a:rPr>
              <a:t>https://www.youtube.com/watch?v=_akGhaZ7ZGI</a:t>
            </a:r>
            <a:endParaRPr sz="1200">
              <a:solidFill>
                <a:srgbClr val="FFFFFF"/>
              </a:solidFill>
            </a:endParaRPr>
          </a:p>
          <a:p>
            <a:pPr indent="0" lvl="0" marL="0" rtl="0" algn="l">
              <a:lnSpc>
                <a:spcPct val="115000"/>
              </a:lnSpc>
              <a:spcBef>
                <a:spcPts val="0"/>
              </a:spcBef>
              <a:spcAft>
                <a:spcPts val="0"/>
              </a:spcAft>
              <a:buNone/>
            </a:pPr>
            <a:r>
              <a:t/>
            </a:r>
            <a:endParaRPr sz="1200">
              <a:solidFill>
                <a:srgbClr val="FFFFFF"/>
              </a:solidFill>
            </a:endParaRPr>
          </a:p>
          <a:p>
            <a:pPr indent="0" lvl="0" marL="0" rtl="0" algn="l">
              <a:lnSpc>
                <a:spcPct val="115000"/>
              </a:lnSpc>
              <a:spcBef>
                <a:spcPts val="0"/>
              </a:spcBef>
              <a:spcAft>
                <a:spcPts val="0"/>
              </a:spcAft>
              <a:buNone/>
            </a:pPr>
            <a:r>
              <a:rPr lang="en" sz="900" u="sng">
                <a:solidFill>
                  <a:srgbClr val="1155CC"/>
                </a:solidFill>
                <a:hlinkClick r:id="rId6">
                  <a:extLst>
                    <a:ext uri="{A12FA001-AC4F-418D-AE19-62706E023703}">
                      <ahyp:hlinkClr val="tx"/>
                    </a:ext>
                  </a:extLst>
                </a:hlinkClick>
              </a:rPr>
              <a:t>https://www.youtube.com/watch?v=hEJaz3sinEs</a:t>
            </a:r>
            <a:endParaRPr sz="1200">
              <a:solidFill>
                <a:srgbClr val="FFFFFF"/>
              </a:solidFill>
            </a:endParaRPr>
          </a:p>
          <a:p>
            <a:pPr indent="0" lvl="0" marL="0" rtl="0" algn="l">
              <a:lnSpc>
                <a:spcPct val="115000"/>
              </a:lnSpc>
              <a:spcBef>
                <a:spcPts val="0"/>
              </a:spcBef>
              <a:spcAft>
                <a:spcPts val="0"/>
              </a:spcAft>
              <a:buNone/>
            </a:pPr>
            <a:r>
              <a:t/>
            </a:r>
            <a:endParaRPr sz="1200">
              <a:solidFill>
                <a:srgbClr val="FFFFFF"/>
              </a:solidFill>
            </a:endParaRPr>
          </a:p>
          <a:p>
            <a:pPr indent="0" lvl="0" marL="0" rtl="0" algn="l">
              <a:spcBef>
                <a:spcPts val="0"/>
              </a:spcBef>
              <a:spcAft>
                <a:spcPts val="0"/>
              </a:spcAft>
              <a:buNone/>
            </a:pPr>
            <a:r>
              <a:t/>
            </a:r>
            <a:endParaRPr sz="1200">
              <a:solidFill>
                <a:srgbClr val="FFFFFF"/>
              </a:solidFill>
            </a:endParaRPr>
          </a:p>
          <a:p>
            <a:pPr indent="0" lvl="0" marL="0" rtl="0" algn="l">
              <a:spcBef>
                <a:spcPts val="0"/>
              </a:spcBef>
              <a:spcAft>
                <a:spcPts val="0"/>
              </a:spcAft>
              <a:buNone/>
            </a:pPr>
            <a:r>
              <a:rPr lang="en" sz="1200">
                <a:solidFill>
                  <a:srgbClr val="FFFFFF"/>
                </a:solidFill>
              </a:rPr>
              <a:t>Websites:</a:t>
            </a:r>
            <a:endParaRPr sz="1200">
              <a:solidFill>
                <a:srgbClr val="FFFFFF"/>
              </a:solidFill>
            </a:endParaRPr>
          </a:p>
          <a:p>
            <a:pPr indent="0" lvl="0" marL="0" rtl="0" algn="l">
              <a:spcBef>
                <a:spcPts val="0"/>
              </a:spcBef>
              <a:spcAft>
                <a:spcPts val="0"/>
              </a:spcAft>
              <a:buNone/>
            </a:pPr>
            <a:r>
              <a:rPr lang="en" sz="1200" u="sng">
                <a:solidFill>
                  <a:schemeClr val="hlink"/>
                </a:solidFill>
                <a:hlinkClick r:id="rId7"/>
              </a:rPr>
              <a:t>https://www.profilesasiapacific.com/2018/07/19/emotional-intelligence-and-teamwork/</a:t>
            </a:r>
            <a:r>
              <a:rPr lang="en" sz="1200">
                <a:solidFill>
                  <a:srgbClr val="FFFFFF"/>
                </a:solidFill>
              </a:rPr>
              <a:t> </a:t>
            </a:r>
            <a:endParaRPr sz="1200">
              <a:solidFill>
                <a:srgbClr val="FFFFFF"/>
              </a:solidFill>
            </a:endParaRPr>
          </a:p>
          <a:p>
            <a:pPr indent="0" lvl="0" marL="0" rtl="0" algn="l">
              <a:spcBef>
                <a:spcPts val="0"/>
              </a:spcBef>
              <a:spcAft>
                <a:spcPts val="0"/>
              </a:spcAft>
              <a:buNone/>
            </a:pPr>
            <a:r>
              <a:t/>
            </a:r>
            <a:endParaRPr sz="1200">
              <a:solidFill>
                <a:srgbClr val="FFFFFF"/>
              </a:solidFill>
            </a:endParaRPr>
          </a:p>
          <a:p>
            <a:pPr indent="0" lvl="0" marL="0" rtl="0" algn="l">
              <a:spcBef>
                <a:spcPts val="0"/>
              </a:spcBef>
              <a:spcAft>
                <a:spcPts val="0"/>
              </a:spcAft>
              <a:buNone/>
            </a:pPr>
            <a:r>
              <a:rPr lang="en" sz="1200" u="sng">
                <a:solidFill>
                  <a:schemeClr val="hlink"/>
                </a:solidFill>
                <a:hlinkClick r:id="rId8"/>
              </a:rPr>
              <a:t>https://coachfederation.org/blog/work-with-emotional-intelligence</a:t>
            </a:r>
            <a:endParaRPr sz="1200">
              <a:solidFill>
                <a:srgbClr val="FFFFFF"/>
              </a:solidFill>
            </a:endParaRPr>
          </a:p>
          <a:p>
            <a:pPr indent="0" lvl="0" marL="0" rtl="0" algn="l">
              <a:spcBef>
                <a:spcPts val="0"/>
              </a:spcBef>
              <a:spcAft>
                <a:spcPts val="0"/>
              </a:spcAft>
              <a:buNone/>
            </a:pPr>
            <a:r>
              <a:t/>
            </a:r>
            <a:endParaRPr sz="1200">
              <a:solidFill>
                <a:srgbClr val="FFFFFF"/>
              </a:solidFill>
            </a:endParaRPr>
          </a:p>
          <a:p>
            <a:pPr indent="0" lvl="0" marL="0" rtl="0" algn="l">
              <a:spcBef>
                <a:spcPts val="0"/>
              </a:spcBef>
              <a:spcAft>
                <a:spcPts val="0"/>
              </a:spcAft>
              <a:buNone/>
            </a:pPr>
            <a:r>
              <a:rPr lang="en" sz="1200">
                <a:solidFill>
                  <a:srgbClr val="FFFFFF"/>
                </a:solidFill>
              </a:rPr>
              <a:t>Nina’s Slides </a:t>
            </a:r>
            <a:endParaRPr sz="1200">
              <a:solidFill>
                <a:srgbClr val="FFFFFF"/>
              </a:solidFill>
            </a:endParaRPr>
          </a:p>
          <a:p>
            <a:pPr indent="0" lvl="0" marL="0" rtl="0" algn="l">
              <a:spcBef>
                <a:spcPts val="0"/>
              </a:spcBef>
              <a:spcAft>
                <a:spcPts val="0"/>
              </a:spcAft>
              <a:buNone/>
            </a:pPr>
            <a:r>
              <a:rPr lang="en" sz="1200" u="sng">
                <a:solidFill>
                  <a:schemeClr val="hlink"/>
                </a:solidFill>
                <a:hlinkClick r:id="rId9"/>
              </a:rPr>
              <a:t>https://operations.nfl.com/media/3789/2019-nfl-diversity-inclusion-report.pdf</a:t>
            </a:r>
            <a:endParaRPr sz="1200">
              <a:solidFill>
                <a:srgbClr val="FFFFFF"/>
              </a:solidFill>
            </a:endParaRPr>
          </a:p>
          <a:p>
            <a:pPr indent="0" lvl="0" marL="0" rtl="0" algn="l">
              <a:spcBef>
                <a:spcPts val="0"/>
              </a:spcBef>
              <a:spcAft>
                <a:spcPts val="0"/>
              </a:spcAft>
              <a:buNone/>
            </a:pPr>
            <a:r>
              <a:rPr lang="en" sz="1200" u="sng">
                <a:solidFill>
                  <a:schemeClr val="hlink"/>
                </a:solidFill>
                <a:hlinkClick r:id="rId10"/>
              </a:rPr>
              <a:t>https://43530132-36e9-4f52-811a-182c7a91933b.filesusr.com/ugd/7d86e5_5af5faf45ba7443da733f900f54638b4.pdf</a:t>
            </a:r>
            <a:endParaRPr sz="1200">
              <a:solidFill>
                <a:srgbClr val="FFFFFF"/>
              </a:solidFill>
            </a:endParaRPr>
          </a:p>
          <a:p>
            <a:pPr indent="0" lvl="0" marL="0" rtl="0" algn="l">
              <a:spcBef>
                <a:spcPts val="0"/>
              </a:spcBef>
              <a:spcAft>
                <a:spcPts val="0"/>
              </a:spcAft>
              <a:buNone/>
            </a:pPr>
            <a:r>
              <a:t/>
            </a:r>
            <a:endParaRPr sz="1200">
              <a:solidFill>
                <a:srgbClr val="FFFFFF"/>
              </a:solidFill>
            </a:endParaRPr>
          </a:p>
          <a:p>
            <a:pPr indent="0" lvl="0" marL="0" rtl="0" algn="l">
              <a:spcBef>
                <a:spcPts val="0"/>
              </a:spcBef>
              <a:spcAft>
                <a:spcPts val="0"/>
              </a:spcAft>
              <a:buNone/>
            </a:pPr>
            <a:r>
              <a:t/>
            </a:r>
            <a:endParaRPr sz="1200">
              <a:solidFill>
                <a:srgbClr val="FFFFFF"/>
              </a:solidFill>
            </a:endParaRPr>
          </a:p>
          <a:p>
            <a:pPr indent="0" lvl="0" marL="0" rtl="0" algn="l">
              <a:spcBef>
                <a:spcPts val="0"/>
              </a:spcBef>
              <a:spcAft>
                <a:spcPts val="0"/>
              </a:spcAft>
              <a:buNone/>
            </a:pPr>
            <a:r>
              <a:t/>
            </a:r>
            <a:endParaRPr sz="1200">
              <a:solidFill>
                <a:srgbClr val="FFFFFF"/>
              </a:solidFill>
            </a:endParaRPr>
          </a:p>
          <a:p>
            <a:pPr indent="0" lvl="0" marL="0" rtl="0" algn="l">
              <a:spcBef>
                <a:spcPts val="0"/>
              </a:spcBef>
              <a:spcAft>
                <a:spcPts val="0"/>
              </a:spcAft>
              <a:buNone/>
            </a:pPr>
            <a:r>
              <a:t/>
            </a:r>
            <a:endParaRPr sz="1200">
              <a:solidFill>
                <a:srgbClr val="FFFFFF"/>
              </a:solidFill>
            </a:endParaRPr>
          </a:p>
          <a:p>
            <a:pPr indent="0" lvl="0" marL="0" rtl="0" algn="l">
              <a:lnSpc>
                <a:spcPct val="115000"/>
              </a:lnSpc>
              <a:spcBef>
                <a:spcPts val="0"/>
              </a:spcBef>
              <a:spcAft>
                <a:spcPts val="0"/>
              </a:spcAft>
              <a:buNone/>
            </a:pPr>
            <a:r>
              <a:rPr lang="en" sz="1800" u="sng">
                <a:solidFill>
                  <a:schemeClr val="accent5"/>
                </a:solidFill>
                <a:hlinkClick r:id="rId11">
                  <a:extLst>
                    <a:ext uri="{A12FA001-AC4F-418D-AE19-62706E023703}">
                      <ahyp:hlinkClr val="tx"/>
                    </a:ext>
                  </a:extLst>
                </a:hlinkClick>
              </a:rPr>
              <a:t>https://link.springer.com/article/10.1007/BF03396785</a:t>
            </a:r>
            <a:endParaRPr sz="1200">
              <a:solidFill>
                <a:srgbClr val="FFFFFF"/>
              </a:solidFill>
            </a:endParaRPr>
          </a:p>
          <a:p>
            <a:pPr indent="0" lvl="0" marL="0" rtl="0" algn="l">
              <a:lnSpc>
                <a:spcPct val="115000"/>
              </a:lnSpc>
              <a:spcBef>
                <a:spcPts val="1600"/>
              </a:spcBef>
              <a:spcAft>
                <a:spcPts val="0"/>
              </a:spcAft>
              <a:buNone/>
            </a:pPr>
            <a:r>
              <a:rPr lang="en" sz="1200">
                <a:solidFill>
                  <a:srgbClr val="FFFFFF"/>
                </a:solidFill>
              </a:rPr>
              <a:t>https://43530132-36e9-4f52-811a-182c7a91933b.filesusr.com/ugd/7d86e5_5af5faf45ba7443da733f900f54638b4.pdf</a:t>
            </a:r>
            <a:endParaRPr sz="1200">
              <a:solidFill>
                <a:srgbClr val="FFFFFF"/>
              </a:solidFill>
            </a:endParaRPr>
          </a:p>
          <a:p>
            <a:pPr indent="0" lvl="0" marL="0" rtl="0" algn="l">
              <a:spcBef>
                <a:spcPts val="1600"/>
              </a:spcBef>
              <a:spcAft>
                <a:spcPts val="0"/>
              </a:spcAft>
              <a:buNone/>
            </a:pPr>
            <a:r>
              <a:t/>
            </a:r>
            <a:endParaRPr sz="1200">
              <a:solidFill>
                <a:srgbClr val="FFFFFF"/>
              </a:solidFill>
            </a:endParaRPr>
          </a:p>
          <a:p>
            <a:pPr indent="0" lvl="0" marL="0" rtl="0" algn="l">
              <a:spcBef>
                <a:spcPts val="0"/>
              </a:spcBef>
              <a:spcAft>
                <a:spcPts val="0"/>
              </a:spcAft>
              <a:buNone/>
            </a:pPr>
            <a:r>
              <a:rPr lang="en" sz="1200">
                <a:solidFill>
                  <a:srgbClr val="FFFFFF"/>
                </a:solidFill>
              </a:rPr>
              <a:t>Scholarly Article:</a:t>
            </a:r>
            <a:endParaRPr sz="1200">
              <a:solidFill>
                <a:srgbClr val="FFFFFF"/>
              </a:solidFill>
            </a:endParaRPr>
          </a:p>
          <a:p>
            <a:pPr indent="0" lvl="0" marL="0" rtl="0" algn="l">
              <a:spcBef>
                <a:spcPts val="0"/>
              </a:spcBef>
              <a:spcAft>
                <a:spcPts val="0"/>
              </a:spcAft>
              <a:buNone/>
            </a:pPr>
            <a:r>
              <a:rPr lang="en" sz="1200">
                <a:solidFill>
                  <a:srgbClr val="FFFFFF"/>
                </a:solidFill>
              </a:rPr>
              <a:t>Laborde, S., Dosseville, F., Allen, M.S., (2016) “Emotional Intelligence in sport and exercise: A systemic review”, Scandanavian Journal of Medicine &amp; Science in Sports, (page 5)</a:t>
            </a:r>
            <a:endParaRPr>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3"/>
          <p:cNvSpPr txBox="1"/>
          <p:nvPr/>
        </p:nvSpPr>
        <p:spPr>
          <a:xfrm>
            <a:off x="3502975" y="143175"/>
            <a:ext cx="2147700" cy="44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FFFF"/>
                </a:solidFill>
              </a:rPr>
              <a:t>References continued</a:t>
            </a:r>
            <a:endParaRPr>
              <a:solidFill>
                <a:srgbClr val="FFFFFF"/>
              </a:solidFill>
            </a:endParaRPr>
          </a:p>
        </p:txBody>
      </p:sp>
      <p:sp>
        <p:nvSpPr>
          <p:cNvPr id="198" name="Google Shape;198;p33"/>
          <p:cNvSpPr txBox="1"/>
          <p:nvPr/>
        </p:nvSpPr>
        <p:spPr>
          <a:xfrm>
            <a:off x="696775" y="668125"/>
            <a:ext cx="7979400" cy="64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http://blogs.pjstar.com/eye/2012/09/15/limestone-rockets-soar-over-canton-49-15/</a:t>
            </a:r>
            <a:endParaRPr>
              <a:solidFill>
                <a:srgbClr val="FFFFFF"/>
              </a:solidFill>
            </a:endParaRPr>
          </a:p>
          <a:p>
            <a:pPr indent="0" lvl="0" marL="0" rtl="0" algn="l">
              <a:spcBef>
                <a:spcPts val="0"/>
              </a:spcBef>
              <a:spcAft>
                <a:spcPts val="0"/>
              </a:spcAft>
              <a:buNone/>
            </a:pPr>
            <a:r>
              <a:rPr lang="en" u="sng">
                <a:solidFill>
                  <a:schemeClr val="hlink"/>
                </a:solidFill>
                <a:hlinkClick r:id="rId4"/>
              </a:rPr>
              <a:t>https://hbr.org/2016/11/why-diverse-teams-are-smarter</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rPr lang="en">
                <a:solidFill>
                  <a:srgbClr val="FFFFFF"/>
                </a:solidFill>
              </a:rPr>
              <a:t>GIF images by Giphy at </a:t>
            </a:r>
            <a:r>
              <a:rPr lang="en" u="sng">
                <a:solidFill>
                  <a:schemeClr val="hlink"/>
                </a:solidFill>
                <a:hlinkClick r:id="rId5"/>
              </a:rPr>
              <a:t>www.giphy.com</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rPr lang="en">
                <a:solidFill>
                  <a:srgbClr val="FFFFFF"/>
                </a:solidFill>
              </a:rPr>
              <a:t>Seattle Seahaws touchdown celebration: </a:t>
            </a:r>
            <a:r>
              <a:rPr lang="en" u="sng">
                <a:solidFill>
                  <a:schemeClr val="hlink"/>
                </a:solidFill>
                <a:hlinkClick r:id="rId6"/>
              </a:rPr>
              <a:t>https://giphy.com/gifs/nfl-seattle-seahawks-ggFGAtIaickGGdmwX4</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rPr lang="en">
                <a:solidFill>
                  <a:srgbClr val="FFFFFF"/>
                </a:solidFill>
              </a:rPr>
              <a:t>NBA basketball gif:</a:t>
            </a:r>
            <a:endParaRPr>
              <a:solidFill>
                <a:srgbClr val="FFFFFF"/>
              </a:solidFill>
            </a:endParaRPr>
          </a:p>
          <a:p>
            <a:pPr indent="0" lvl="0" marL="0" rtl="0" algn="l">
              <a:spcBef>
                <a:spcPts val="0"/>
              </a:spcBef>
              <a:spcAft>
                <a:spcPts val="0"/>
              </a:spcAft>
              <a:buNone/>
            </a:pPr>
            <a:r>
              <a:rPr lang="en" u="sng">
                <a:solidFill>
                  <a:schemeClr val="hlink"/>
                </a:solidFill>
                <a:hlinkClick r:id="rId7"/>
              </a:rPr>
              <a:t>https://giphy.com/gifs/nba-lMClpjMduVeeM5RUlb</a:t>
            </a:r>
            <a:endParaRPr>
              <a:solidFill>
                <a:srgbClr val="FFFFFF"/>
              </a:solidFill>
            </a:endParaRPr>
          </a:p>
          <a:p>
            <a:pPr indent="0" lvl="0" marL="0" rtl="0" algn="l">
              <a:spcBef>
                <a:spcPts val="0"/>
              </a:spcBef>
              <a:spcAft>
                <a:spcPts val="0"/>
              </a:spcAft>
              <a:buNone/>
            </a:pPr>
            <a:r>
              <a:t/>
            </a:r>
            <a:endParaRPr>
              <a:solidFill>
                <a:srgbClr val="FFFF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