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Nunito"/>
      <p:regular r:id="rId23"/>
      <p:bold r:id="rId24"/>
      <p:italic r:id="rId25"/>
      <p:boldItalic r:id="rId26"/>
    </p:embeddedFont>
    <p:embeddedFont>
      <p:font typeface="Montserrat"/>
      <p:regular r:id="rId27"/>
      <p:bold r:id="rId28"/>
      <p:italic r:id="rId29"/>
      <p:boldItalic r:id="rId30"/>
    </p:embeddedFont>
    <p:embeddedFont>
      <p:font typeface="Maven Pro"/>
      <p:regular r:id="rId31"/>
      <p:bold r:id="rId32"/>
    </p:embeddedFont>
    <p:embeddedFont>
      <p:font typeface="Pacifico"/>
      <p:regular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Nunito-bold.fntdata"/><Relationship Id="rId23" Type="http://schemas.openxmlformats.org/officeDocument/2006/relationships/font" Target="fonts/Nuni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Nunito-boldItalic.fntdata"/><Relationship Id="rId25" Type="http://schemas.openxmlformats.org/officeDocument/2006/relationships/font" Target="fonts/Nunito-italic.fntdata"/><Relationship Id="rId28" Type="http://schemas.openxmlformats.org/officeDocument/2006/relationships/font" Target="fonts/Montserrat-bold.fntdata"/><Relationship Id="rId27" Type="http://schemas.openxmlformats.org/officeDocument/2006/relationships/font" Target="fonts/Montserrat-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avenPro-regular.fntdata"/><Relationship Id="rId30" Type="http://schemas.openxmlformats.org/officeDocument/2006/relationships/font" Target="fonts/Montserrat-boldItalic.fntdata"/><Relationship Id="rId11" Type="http://schemas.openxmlformats.org/officeDocument/2006/relationships/slide" Target="slides/slide6.xml"/><Relationship Id="rId33" Type="http://schemas.openxmlformats.org/officeDocument/2006/relationships/font" Target="fonts/Pacifico-regular.fntdata"/><Relationship Id="rId10" Type="http://schemas.openxmlformats.org/officeDocument/2006/relationships/slide" Target="slides/slide5.xml"/><Relationship Id="rId32" Type="http://schemas.openxmlformats.org/officeDocument/2006/relationships/font" Target="fonts/MavenPro-bold.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ab433477c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ab433477c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JUST WANT TO PREFACE THIS AND SAY, THIS IS NOT A PRESENTATION ABOUT KIM KARDASHIAN.  SHE IS JUST PART OF THE INTRODUCTION.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you’ve been living under a rock, you probably didn’t know that Kim Kardashian, who is a savvy business woman, has a huge part in todays tech industry.  A reality star, a social media maven, a brand, Kim Kardashian is one of few women who used the tech industry to earn profits by engaging audiences far and wide.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However she is one woman in the tech field who has been extremely successful in creating an empire in technology.  No other woman has been able to achieve her level of popularity in the tech industry, though many are following in her footsteps.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she is not the first woman to engage in technology, and this presentation, will hopefully educate you on why there are not a lot of women in that industry, and how can we change that.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a294cb9db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a294cb9db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ab433477c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ab433477c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short video from the Economist gives and explanation about how women earn less than men.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a294cb9db2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a294cb9db2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who are these women in tech and how did it all start?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Ada Lovelace, born from English nobility.  She was a mathematician, a writer and the first computer programmer.  She wrote the computing </a:t>
            </a:r>
            <a:r>
              <a:rPr lang="en"/>
              <a:t>machine</a:t>
            </a:r>
            <a:r>
              <a:rPr lang="en"/>
              <a:t> algorithm that </a:t>
            </a:r>
            <a:r>
              <a:rPr lang="en"/>
              <a:t>existed</a:t>
            </a:r>
            <a:r>
              <a:rPr lang="en"/>
              <a:t> only on paper.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Hedy Lamarr was born in Austria and was a Hollywood film actress, and was credited with helping invent the technology that would eventually be used in Bluetooth and internet.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Katherine Johnson, was an American mathematician for NASA in the 1960’s.  As one of the very few black women in the field, she helped calculate orbital mechanics for the US’s first space launches.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Grace Hopper, another American, was one of the first inventors of computer software language.  She also served in the US Navy.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a294cb9db2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a294cb9db2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a294cb9db2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a294cb9db2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a294cb9db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a294cb9db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some stats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a294cb9db2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a294cb9db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i="1" lang="en" sz="1500">
                <a:solidFill>
                  <a:srgbClr val="575756"/>
                </a:solidFill>
                <a:highlight>
                  <a:srgbClr val="FFFFFF"/>
                </a:highlight>
              </a:rPr>
              <a:t>​“Per­for­mance man­age­ment is the con­tin­u­ous process of improv­ing per­for­mance by set­ting indi­vid­ual and team goals which are aligned to the strate­gic goals of the organ­i­sa­tion, plan­ning per­for­mance to achieve the goals, review­ing and assess­ing progress, and devel­op­ing the knowl­edge, skills and abil­i­ties of peo­ple.”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541c12016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541c12016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541c12016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541c12016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541c12016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541c12016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ab609258e0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ab609258e0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ab609258e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ab609258e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 Employee relations</a:t>
            </a:r>
            <a:r>
              <a:rPr lang="en" sz="1200">
                <a:solidFill>
                  <a:srgbClr val="222222"/>
                </a:solidFill>
                <a:highlight>
                  <a:srgbClr val="FFFFFF"/>
                </a:highlight>
              </a:rPr>
              <a:t> result in lower turnover and higher productivity.</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    The right  employee relations can </a:t>
            </a:r>
            <a:r>
              <a:rPr lang="en" sz="1200">
                <a:solidFill>
                  <a:srgbClr val="222222"/>
                </a:solidFill>
                <a:highlight>
                  <a:srgbClr val="FFFFFF"/>
                </a:highlight>
              </a:rPr>
              <a:t> result in lower turnover and higher productivity.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a294cb9db2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a294cb9db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3 best practice examples to help close the gender pay gap.</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a294cb9db2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a294cb9db2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just wanted to end the presentation with a short 2:00 video from PWC (Price Waterhouse Cooper accounting firm) to recap what we are advocating.  Thank you!</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a294cb9db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a294cb9db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Autofit/>
          </a:bodyPr>
          <a:lstStyle>
            <a:lvl1pPr indent="-228600" lvl="0" marL="457200" rtl="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8000"/>
              <a:buNone/>
              <a:defRPr sz="8000">
                <a:solidFill>
                  <a:schemeClr val="lt1"/>
                </a:solidFill>
              </a:defRPr>
            </a:lvl1pPr>
            <a:lvl2pPr lvl="1" rtl="0" algn="ctr">
              <a:spcBef>
                <a:spcPts val="0"/>
              </a:spcBef>
              <a:spcAft>
                <a:spcPts val="0"/>
              </a:spcAft>
              <a:buClr>
                <a:schemeClr val="lt1"/>
              </a:buClr>
              <a:buSzPts val="8000"/>
              <a:buNone/>
              <a:defRPr sz="8000">
                <a:solidFill>
                  <a:schemeClr val="lt1"/>
                </a:solidFill>
              </a:defRPr>
            </a:lvl2pPr>
            <a:lvl3pPr lvl="2" rtl="0" algn="ctr">
              <a:spcBef>
                <a:spcPts val="0"/>
              </a:spcBef>
              <a:spcAft>
                <a:spcPts val="0"/>
              </a:spcAft>
              <a:buClr>
                <a:schemeClr val="lt1"/>
              </a:buClr>
              <a:buSzPts val="8000"/>
              <a:buNone/>
              <a:defRPr sz="8000">
                <a:solidFill>
                  <a:schemeClr val="lt1"/>
                </a:solidFill>
              </a:defRPr>
            </a:lvl3pPr>
            <a:lvl4pPr lvl="3" rtl="0" algn="ctr">
              <a:spcBef>
                <a:spcPts val="0"/>
              </a:spcBef>
              <a:spcAft>
                <a:spcPts val="0"/>
              </a:spcAft>
              <a:buClr>
                <a:schemeClr val="lt1"/>
              </a:buClr>
              <a:buSzPts val="8000"/>
              <a:buNone/>
              <a:defRPr sz="8000">
                <a:solidFill>
                  <a:schemeClr val="lt1"/>
                </a:solidFill>
              </a:defRPr>
            </a:lvl4pPr>
            <a:lvl5pPr lvl="4" rtl="0" algn="ctr">
              <a:spcBef>
                <a:spcPts val="0"/>
              </a:spcBef>
              <a:spcAft>
                <a:spcPts val="0"/>
              </a:spcAft>
              <a:buClr>
                <a:schemeClr val="lt1"/>
              </a:buClr>
              <a:buSzPts val="8000"/>
              <a:buNone/>
              <a:defRPr sz="8000">
                <a:solidFill>
                  <a:schemeClr val="lt1"/>
                </a:solidFill>
              </a:defRPr>
            </a:lvl5pPr>
            <a:lvl6pPr lvl="5" rtl="0" algn="ctr">
              <a:spcBef>
                <a:spcPts val="0"/>
              </a:spcBef>
              <a:spcAft>
                <a:spcPts val="0"/>
              </a:spcAft>
              <a:buClr>
                <a:schemeClr val="lt1"/>
              </a:buClr>
              <a:buSzPts val="8000"/>
              <a:buNone/>
              <a:defRPr sz="8000">
                <a:solidFill>
                  <a:schemeClr val="lt1"/>
                </a:solidFill>
              </a:defRPr>
            </a:lvl6pPr>
            <a:lvl7pPr lvl="6" rtl="0" algn="ctr">
              <a:spcBef>
                <a:spcPts val="0"/>
              </a:spcBef>
              <a:spcAft>
                <a:spcPts val="0"/>
              </a:spcAft>
              <a:buClr>
                <a:schemeClr val="lt1"/>
              </a:buClr>
              <a:buSzPts val="8000"/>
              <a:buNone/>
              <a:defRPr sz="8000">
                <a:solidFill>
                  <a:schemeClr val="lt1"/>
                </a:solidFill>
              </a:defRPr>
            </a:lvl7pPr>
            <a:lvl8pPr lvl="7" rtl="0" algn="ctr">
              <a:spcBef>
                <a:spcPts val="0"/>
              </a:spcBef>
              <a:spcAft>
                <a:spcPts val="0"/>
              </a:spcAft>
              <a:buClr>
                <a:schemeClr val="lt1"/>
              </a:buClr>
              <a:buSzPts val="8000"/>
              <a:buNone/>
              <a:defRPr sz="8000">
                <a:solidFill>
                  <a:schemeClr val="lt1"/>
                </a:solidFill>
              </a:defRPr>
            </a:lvl8pPr>
            <a:lvl9pPr lvl="8" rtl="0"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Autofit/>
          </a:bodyPr>
          <a:lstStyle>
            <a:lvl1pPr indent="-311150" lvl="0" marL="457200" rtl="0" algn="ctr">
              <a:spcBef>
                <a:spcPts val="0"/>
              </a:spcBef>
              <a:spcAft>
                <a:spcPts val="0"/>
              </a:spcAft>
              <a:buClr>
                <a:schemeClr val="lt1"/>
              </a:buClr>
              <a:buSzPts val="1300"/>
              <a:buChar char="●"/>
              <a:defRPr>
                <a:solidFill>
                  <a:schemeClr val="lt1"/>
                </a:solidFill>
              </a:defRPr>
            </a:lvl1pPr>
            <a:lvl2pPr indent="-298450" lvl="1" marL="914400" rtl="0" algn="ctr">
              <a:spcBef>
                <a:spcPts val="1600"/>
              </a:spcBef>
              <a:spcAft>
                <a:spcPts val="0"/>
              </a:spcAft>
              <a:buClr>
                <a:schemeClr val="lt1"/>
              </a:buClr>
              <a:buSzPts val="1100"/>
              <a:buChar char="○"/>
              <a:defRPr>
                <a:solidFill>
                  <a:schemeClr val="lt1"/>
                </a:solidFill>
              </a:defRPr>
            </a:lvl2pPr>
            <a:lvl3pPr indent="-298450" lvl="2" marL="1371600" rtl="0" algn="ctr">
              <a:spcBef>
                <a:spcPts val="1600"/>
              </a:spcBef>
              <a:spcAft>
                <a:spcPts val="0"/>
              </a:spcAft>
              <a:buClr>
                <a:schemeClr val="lt1"/>
              </a:buClr>
              <a:buSzPts val="1100"/>
              <a:buChar char="■"/>
              <a:defRPr>
                <a:solidFill>
                  <a:schemeClr val="lt1"/>
                </a:solidFill>
              </a:defRPr>
            </a:lvl3pPr>
            <a:lvl4pPr indent="-298450" lvl="3" marL="1828800" rtl="0" algn="ctr">
              <a:spcBef>
                <a:spcPts val="1600"/>
              </a:spcBef>
              <a:spcAft>
                <a:spcPts val="0"/>
              </a:spcAft>
              <a:buClr>
                <a:schemeClr val="lt1"/>
              </a:buClr>
              <a:buSzPts val="1100"/>
              <a:buChar char="●"/>
              <a:defRPr>
                <a:solidFill>
                  <a:schemeClr val="lt1"/>
                </a:solidFill>
              </a:defRPr>
            </a:lvl4pPr>
            <a:lvl5pPr indent="-298450" lvl="4" marL="2286000" rtl="0" algn="ctr">
              <a:spcBef>
                <a:spcPts val="1600"/>
              </a:spcBef>
              <a:spcAft>
                <a:spcPts val="0"/>
              </a:spcAft>
              <a:buClr>
                <a:schemeClr val="lt1"/>
              </a:buClr>
              <a:buSzPts val="1100"/>
              <a:buChar char="○"/>
              <a:defRPr>
                <a:solidFill>
                  <a:schemeClr val="lt1"/>
                </a:solidFill>
              </a:defRPr>
            </a:lvl5pPr>
            <a:lvl6pPr indent="-298450" lvl="5" marL="2743200" rtl="0" algn="ctr">
              <a:spcBef>
                <a:spcPts val="1600"/>
              </a:spcBef>
              <a:spcAft>
                <a:spcPts val="0"/>
              </a:spcAft>
              <a:buClr>
                <a:schemeClr val="lt1"/>
              </a:buClr>
              <a:buSzPts val="1100"/>
              <a:buChar char="■"/>
              <a:defRPr>
                <a:solidFill>
                  <a:schemeClr val="lt1"/>
                </a:solidFill>
              </a:defRPr>
            </a:lvl6pPr>
            <a:lvl7pPr indent="-298450" lvl="6" marL="3200400" rtl="0" algn="ctr">
              <a:spcBef>
                <a:spcPts val="1600"/>
              </a:spcBef>
              <a:spcAft>
                <a:spcPts val="0"/>
              </a:spcAft>
              <a:buClr>
                <a:schemeClr val="lt1"/>
              </a:buClr>
              <a:buSzPts val="1100"/>
              <a:buChar char="●"/>
              <a:defRPr>
                <a:solidFill>
                  <a:schemeClr val="lt1"/>
                </a:solidFill>
              </a:defRPr>
            </a:lvl7pPr>
            <a:lvl8pPr indent="-298450" lvl="7" marL="3657600" rtl="0" algn="ctr">
              <a:spcBef>
                <a:spcPts val="1600"/>
              </a:spcBef>
              <a:spcAft>
                <a:spcPts val="0"/>
              </a:spcAft>
              <a:buClr>
                <a:schemeClr val="lt1"/>
              </a:buClr>
              <a:buSzPts val="1100"/>
              <a:buChar char="○"/>
              <a:defRPr>
                <a:solidFill>
                  <a:schemeClr val="lt1"/>
                </a:solidFill>
              </a:defRPr>
            </a:lvl8pPr>
            <a:lvl9pPr indent="-298450" lvl="8" marL="4114800" rtl="0" algn="ctr">
              <a:spcBef>
                <a:spcPts val="1600"/>
              </a:spcBef>
              <a:spcAft>
                <a:spcPts val="160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rgbClr val="A2C4C9"/>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rt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rtl="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rtl="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rtl="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rtl="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rtl="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rtl="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rtl="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rtl="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rtl="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2"/>
                </a:solidFill>
                <a:latin typeface="Nunito"/>
                <a:ea typeface="Nunito"/>
                <a:cs typeface="Nunito"/>
                <a:sym typeface="Nunito"/>
              </a:defRPr>
            </a:lvl1pPr>
            <a:lvl2pPr lvl="1" rtl="0" algn="r">
              <a:buNone/>
              <a:defRPr sz="900">
                <a:solidFill>
                  <a:schemeClr val="dk2"/>
                </a:solidFill>
                <a:latin typeface="Nunito"/>
                <a:ea typeface="Nunito"/>
                <a:cs typeface="Nunito"/>
                <a:sym typeface="Nunito"/>
              </a:defRPr>
            </a:lvl2pPr>
            <a:lvl3pPr lvl="2" rtl="0" algn="r">
              <a:buNone/>
              <a:defRPr sz="900">
                <a:solidFill>
                  <a:schemeClr val="dk2"/>
                </a:solidFill>
                <a:latin typeface="Nunito"/>
                <a:ea typeface="Nunito"/>
                <a:cs typeface="Nunito"/>
                <a:sym typeface="Nunito"/>
              </a:defRPr>
            </a:lvl3pPr>
            <a:lvl4pPr lvl="3" rtl="0" algn="r">
              <a:buNone/>
              <a:defRPr sz="900">
                <a:solidFill>
                  <a:schemeClr val="dk2"/>
                </a:solidFill>
                <a:latin typeface="Nunito"/>
                <a:ea typeface="Nunito"/>
                <a:cs typeface="Nunito"/>
                <a:sym typeface="Nunito"/>
              </a:defRPr>
            </a:lvl4pPr>
            <a:lvl5pPr lvl="4" rtl="0" algn="r">
              <a:buNone/>
              <a:defRPr sz="900">
                <a:solidFill>
                  <a:schemeClr val="dk2"/>
                </a:solidFill>
                <a:latin typeface="Nunito"/>
                <a:ea typeface="Nunito"/>
                <a:cs typeface="Nunito"/>
                <a:sym typeface="Nunito"/>
              </a:defRPr>
            </a:lvl5pPr>
            <a:lvl6pPr lvl="5" rtl="0" algn="r">
              <a:buNone/>
              <a:defRPr sz="900">
                <a:solidFill>
                  <a:schemeClr val="dk2"/>
                </a:solidFill>
                <a:latin typeface="Nunito"/>
                <a:ea typeface="Nunito"/>
                <a:cs typeface="Nunito"/>
                <a:sym typeface="Nunito"/>
              </a:defRPr>
            </a:lvl6pPr>
            <a:lvl7pPr lvl="6" rtl="0" algn="r">
              <a:buNone/>
              <a:defRPr sz="900">
                <a:solidFill>
                  <a:schemeClr val="dk2"/>
                </a:solidFill>
                <a:latin typeface="Nunito"/>
                <a:ea typeface="Nunito"/>
                <a:cs typeface="Nunito"/>
                <a:sym typeface="Nunito"/>
              </a:defRPr>
            </a:lvl7pPr>
            <a:lvl8pPr lvl="7" rtl="0" algn="r">
              <a:buNone/>
              <a:defRPr sz="900">
                <a:solidFill>
                  <a:schemeClr val="dk2"/>
                </a:solidFill>
                <a:latin typeface="Nunito"/>
                <a:ea typeface="Nunito"/>
                <a:cs typeface="Nunito"/>
                <a:sym typeface="Nunito"/>
              </a:defRPr>
            </a:lvl8pPr>
            <a:lvl9pPr lvl="8" rtl="0"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www.youtube.com/watch?v=mpE8ttCEd-w"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6.gif"/><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5.png"/><Relationship Id="rId7" Type="http://schemas.openxmlformats.org/officeDocument/2006/relationships/image" Target="../media/image11.png"/><Relationship Id="rId8"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www.youtube.com/watch?v=6d1HBpgQ5Ck" TargetMode="Externa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www.un.org/en/un-chronicle/closing-gender-gap-science-and-technology-0" TargetMode="External"/><Relationship Id="rId4" Type="http://schemas.openxmlformats.org/officeDocument/2006/relationships/hyperlink" Target="https://www.businessinsider.com/how-men-womens-salaries-compare-worlds-top-tech-companies-2020-5#women-at-ebay-make-5000-less-than-their-male-counterparts-8" TargetMode="External"/><Relationship Id="rId5" Type="http://schemas.openxmlformats.org/officeDocument/2006/relationships/hyperlink" Target="https://builtin.com/women-tech/women-in-tech-workplace-statistics" TargetMode="External"/><Relationship Id="rId6" Type="http://schemas.openxmlformats.org/officeDocument/2006/relationships/hyperlink" Target="https://www.youtube.com/watch?v=mpE8ttCEd-w" TargetMode="External"/><Relationship Id="rId7" Type="http://schemas.openxmlformats.org/officeDocument/2006/relationships/hyperlink" Target="https://www.youtube.com/watch?v=6d1HBpgQ5Ck&amp;t=49s" TargetMode="External"/><Relationship Id="rId8" Type="http://schemas.openxmlformats.org/officeDocument/2006/relationships/hyperlink" Target="https://giphy.com/gifs/memecandy-VbQeXlcVmbhXy4S6K9"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13"/>
          <p:cNvPicPr preferRelativeResize="0"/>
          <p:nvPr/>
        </p:nvPicPr>
        <p:blipFill>
          <a:blip r:embed="rId3">
            <a:alphaModFix/>
          </a:blip>
          <a:stretch>
            <a:fillRect/>
          </a:stretch>
        </p:blipFill>
        <p:spPr>
          <a:xfrm>
            <a:off x="3980975" y="78550"/>
            <a:ext cx="4986400" cy="4986400"/>
          </a:xfrm>
          <a:prstGeom prst="rect">
            <a:avLst/>
          </a:prstGeom>
          <a:noFill/>
          <a:ln>
            <a:noFill/>
          </a:ln>
        </p:spPr>
      </p:pic>
      <p:sp>
        <p:nvSpPr>
          <p:cNvPr id="278" name="Google Shape;278;p13"/>
          <p:cNvSpPr txBox="1"/>
          <p:nvPr/>
        </p:nvSpPr>
        <p:spPr>
          <a:xfrm>
            <a:off x="706525" y="951075"/>
            <a:ext cx="7336800" cy="85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Nunito"/>
              <a:ea typeface="Nunito"/>
              <a:cs typeface="Nunito"/>
              <a:sym typeface="Nunito"/>
            </a:endParaRPr>
          </a:p>
        </p:txBody>
      </p:sp>
      <p:sp>
        <p:nvSpPr>
          <p:cNvPr id="279" name="Google Shape;279;p13"/>
          <p:cNvSpPr txBox="1"/>
          <p:nvPr/>
        </p:nvSpPr>
        <p:spPr>
          <a:xfrm>
            <a:off x="85725" y="489125"/>
            <a:ext cx="3759300" cy="379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100">
              <a:highlight>
                <a:srgbClr val="FFFFFF"/>
              </a:highlight>
              <a:latin typeface="Montserrat"/>
              <a:ea typeface="Montserrat"/>
              <a:cs typeface="Montserrat"/>
              <a:sym typeface="Montserrat"/>
            </a:endParaRPr>
          </a:p>
          <a:p>
            <a:pPr indent="0" lvl="0" marL="0" rtl="0" algn="l">
              <a:spcBef>
                <a:spcPts val="0"/>
              </a:spcBef>
              <a:spcAft>
                <a:spcPts val="0"/>
              </a:spcAft>
              <a:buNone/>
            </a:pPr>
            <a:r>
              <a:t/>
            </a:r>
            <a:endParaRPr sz="3500">
              <a:highlight>
                <a:srgbClr val="FFFFFF"/>
              </a:highlight>
              <a:latin typeface="Montserrat"/>
              <a:ea typeface="Montserrat"/>
              <a:cs typeface="Montserrat"/>
              <a:sym typeface="Montserrat"/>
            </a:endParaRPr>
          </a:p>
          <a:p>
            <a:pPr indent="0" lvl="0" marL="0" rtl="0" algn="l">
              <a:spcBef>
                <a:spcPts val="0"/>
              </a:spcBef>
              <a:spcAft>
                <a:spcPts val="0"/>
              </a:spcAft>
              <a:buNone/>
            </a:pPr>
            <a:r>
              <a:rPr lang="en" sz="3500">
                <a:highlight>
                  <a:srgbClr val="FFFFFF"/>
                </a:highlight>
                <a:latin typeface="Montserrat"/>
                <a:ea typeface="Montserrat"/>
                <a:cs typeface="Montserrat"/>
                <a:sym typeface="Montserrat"/>
              </a:rPr>
              <a:t>The Tech Divide</a:t>
            </a:r>
            <a:endParaRPr sz="3500">
              <a:highlight>
                <a:srgbClr val="FFFFFF"/>
              </a:highlight>
              <a:latin typeface="Montserrat"/>
              <a:ea typeface="Montserrat"/>
              <a:cs typeface="Montserrat"/>
              <a:sym typeface="Montserrat"/>
            </a:endParaRPr>
          </a:p>
          <a:p>
            <a:pPr indent="0" lvl="0" marL="0" rtl="0" algn="l">
              <a:spcBef>
                <a:spcPts val="0"/>
              </a:spcBef>
              <a:spcAft>
                <a:spcPts val="0"/>
              </a:spcAft>
              <a:buNone/>
            </a:pPr>
            <a:r>
              <a:t/>
            </a:r>
            <a:endParaRPr sz="1800">
              <a:latin typeface="Montserrat"/>
              <a:ea typeface="Montserrat"/>
              <a:cs typeface="Montserrat"/>
              <a:sym typeface="Montserrat"/>
            </a:endParaRPr>
          </a:p>
          <a:p>
            <a:pPr indent="0" lvl="0" marL="0" rtl="0" algn="l">
              <a:spcBef>
                <a:spcPts val="0"/>
              </a:spcBef>
              <a:spcAft>
                <a:spcPts val="0"/>
              </a:spcAft>
              <a:buNone/>
            </a:pPr>
            <a:r>
              <a:t/>
            </a:r>
            <a:endParaRPr sz="1800">
              <a:latin typeface="Montserrat"/>
              <a:ea typeface="Montserrat"/>
              <a:cs typeface="Montserrat"/>
              <a:sym typeface="Montserrat"/>
            </a:endParaRPr>
          </a:p>
          <a:p>
            <a:pPr indent="0" lvl="0" marL="0" rtl="0" algn="l">
              <a:spcBef>
                <a:spcPts val="0"/>
              </a:spcBef>
              <a:spcAft>
                <a:spcPts val="0"/>
              </a:spcAft>
              <a:buNone/>
            </a:pPr>
            <a:r>
              <a:t/>
            </a:r>
            <a:endParaRPr sz="1800">
              <a:latin typeface="Nunito"/>
              <a:ea typeface="Nunito"/>
              <a:cs typeface="Nunito"/>
              <a:sym typeface="Nunito"/>
            </a:endParaRPr>
          </a:p>
          <a:p>
            <a:pPr indent="0" lvl="0" marL="0" rtl="0" algn="l">
              <a:spcBef>
                <a:spcPts val="0"/>
              </a:spcBef>
              <a:spcAft>
                <a:spcPts val="0"/>
              </a:spcAft>
              <a:buNone/>
            </a:pPr>
            <a:r>
              <a:t/>
            </a:r>
            <a:endParaRPr sz="1800">
              <a:latin typeface="Nunito"/>
              <a:ea typeface="Nunito"/>
              <a:cs typeface="Nunito"/>
              <a:sym typeface="Nunito"/>
            </a:endParaRPr>
          </a:p>
          <a:p>
            <a:pPr indent="0" lvl="0" marL="0" rtl="0" algn="l">
              <a:spcBef>
                <a:spcPts val="0"/>
              </a:spcBef>
              <a:spcAft>
                <a:spcPts val="0"/>
              </a:spcAft>
              <a:buNone/>
            </a:pPr>
            <a:r>
              <a:rPr lang="en" sz="1800">
                <a:latin typeface="Nunito"/>
                <a:ea typeface="Nunito"/>
                <a:cs typeface="Nunito"/>
                <a:sym typeface="Nunito"/>
              </a:rPr>
              <a:t>ORGL 4040</a:t>
            </a:r>
            <a:endParaRPr sz="1800">
              <a:latin typeface="Nunito"/>
              <a:ea typeface="Nunito"/>
              <a:cs typeface="Nunito"/>
              <a:sym typeface="Nunito"/>
            </a:endParaRPr>
          </a:p>
          <a:p>
            <a:pPr indent="0" lvl="0" marL="0" rtl="0" algn="l">
              <a:spcBef>
                <a:spcPts val="0"/>
              </a:spcBef>
              <a:spcAft>
                <a:spcPts val="0"/>
              </a:spcAft>
              <a:buNone/>
            </a:pPr>
            <a:r>
              <a:rPr lang="en" sz="1800">
                <a:latin typeface="Nunito"/>
                <a:ea typeface="Nunito"/>
                <a:cs typeface="Nunito"/>
                <a:sym typeface="Nunito"/>
              </a:rPr>
              <a:t>Human Resource Leadership</a:t>
            </a:r>
            <a:endParaRPr sz="1800">
              <a:latin typeface="Nunito"/>
              <a:ea typeface="Nunito"/>
              <a:cs typeface="Nunito"/>
              <a:sym typeface="Nunito"/>
            </a:endParaRPr>
          </a:p>
          <a:p>
            <a:pPr indent="0" lvl="0" marL="0" rtl="0" algn="l">
              <a:spcBef>
                <a:spcPts val="0"/>
              </a:spcBef>
              <a:spcAft>
                <a:spcPts val="0"/>
              </a:spcAft>
              <a:buNone/>
            </a:pPr>
            <a:r>
              <a:t/>
            </a:r>
            <a:endParaRPr sz="1800">
              <a:latin typeface="Nunito"/>
              <a:ea typeface="Nunito"/>
              <a:cs typeface="Nunito"/>
              <a:sym typeface="Nunito"/>
            </a:endParaRPr>
          </a:p>
          <a:p>
            <a:pPr indent="0" lvl="0" marL="0" rtl="0" algn="l">
              <a:spcBef>
                <a:spcPts val="0"/>
              </a:spcBef>
              <a:spcAft>
                <a:spcPts val="0"/>
              </a:spcAft>
              <a:buNone/>
            </a:pPr>
            <a:r>
              <a:rPr lang="en" sz="1800">
                <a:latin typeface="Nunito"/>
                <a:ea typeface="Nunito"/>
                <a:cs typeface="Nunito"/>
                <a:sym typeface="Nunito"/>
              </a:rPr>
              <a:t>SHR BP Presentation</a:t>
            </a:r>
            <a:endParaRPr sz="1800">
              <a:latin typeface="Nunito"/>
              <a:ea typeface="Nunito"/>
              <a:cs typeface="Nunito"/>
              <a:sym typeface="Nunito"/>
            </a:endParaRPr>
          </a:p>
          <a:p>
            <a:pPr indent="0" lvl="0" marL="0" rtl="0" algn="l">
              <a:spcBef>
                <a:spcPts val="0"/>
              </a:spcBef>
              <a:spcAft>
                <a:spcPts val="0"/>
              </a:spcAft>
              <a:buNone/>
            </a:pPr>
            <a:r>
              <a:t/>
            </a:r>
            <a:endParaRPr sz="1800">
              <a:latin typeface="Nunito"/>
              <a:ea typeface="Nunito"/>
              <a:cs typeface="Nunito"/>
              <a:sym typeface="Nunito"/>
            </a:endParaRPr>
          </a:p>
          <a:p>
            <a:pPr indent="0" lvl="0" marL="0" rtl="0" algn="l">
              <a:spcBef>
                <a:spcPts val="0"/>
              </a:spcBef>
              <a:spcAft>
                <a:spcPts val="0"/>
              </a:spcAft>
              <a:buNone/>
            </a:pPr>
            <a:r>
              <a:rPr lang="en" sz="1800">
                <a:latin typeface="Nunito"/>
                <a:ea typeface="Nunito"/>
                <a:cs typeface="Nunito"/>
                <a:sym typeface="Nunito"/>
              </a:rPr>
              <a:t>Nin, Nina, and Kerima</a:t>
            </a:r>
            <a:endParaRPr sz="1800">
              <a:latin typeface="Nunito"/>
              <a:ea typeface="Nunito"/>
              <a:cs typeface="Nunito"/>
              <a:sym typeface="Nunito"/>
            </a:endParaRPr>
          </a:p>
          <a:p>
            <a:pPr indent="0" lvl="0" marL="0" rtl="0" algn="l">
              <a:spcBef>
                <a:spcPts val="0"/>
              </a:spcBef>
              <a:spcAft>
                <a:spcPts val="0"/>
              </a:spcAft>
              <a:buNone/>
            </a:pPr>
            <a:r>
              <a:t/>
            </a:r>
            <a:endParaRPr>
              <a:latin typeface="Nunito"/>
              <a:ea typeface="Nunito"/>
              <a:cs typeface="Nunito"/>
              <a:sym typeface="Nuni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4"/>
          <p:cNvSpPr txBox="1"/>
          <p:nvPr/>
        </p:nvSpPr>
        <p:spPr>
          <a:xfrm>
            <a:off x="625500" y="442675"/>
            <a:ext cx="7732800" cy="8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highlight>
                  <a:srgbClr val="FFFFFF"/>
                </a:highlight>
                <a:latin typeface="Montserrat"/>
                <a:ea typeface="Montserrat"/>
                <a:cs typeface="Montserrat"/>
                <a:sym typeface="Montserrat"/>
              </a:rPr>
              <a:t>Key components we will be addressing</a:t>
            </a:r>
            <a:endParaRPr sz="3000">
              <a:highlight>
                <a:srgbClr val="FFFFFF"/>
              </a:highlight>
              <a:latin typeface="Montserrat"/>
              <a:ea typeface="Montserrat"/>
              <a:cs typeface="Montserrat"/>
              <a:sym typeface="Montserra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55600" lvl="0" marL="457200" rtl="0" algn="l">
              <a:spcBef>
                <a:spcPts val="0"/>
              </a:spcBef>
              <a:spcAft>
                <a:spcPts val="0"/>
              </a:spcAft>
              <a:buSzPts val="2000"/>
              <a:buFont typeface="Montserrat"/>
              <a:buChar char="●"/>
            </a:pPr>
            <a:r>
              <a:rPr lang="en" sz="2000">
                <a:latin typeface="Montserrat"/>
                <a:ea typeface="Montserrat"/>
                <a:cs typeface="Montserrat"/>
                <a:sym typeface="Montserrat"/>
              </a:rPr>
              <a:t>Who are the women in tech</a:t>
            </a:r>
            <a:endParaRPr sz="2000">
              <a:latin typeface="Montserrat"/>
              <a:ea typeface="Montserrat"/>
              <a:cs typeface="Montserrat"/>
              <a:sym typeface="Montserrat"/>
            </a:endParaRPr>
          </a:p>
          <a:p>
            <a:pPr indent="-355600" lvl="0" marL="457200" rtl="0" algn="l">
              <a:spcBef>
                <a:spcPts val="0"/>
              </a:spcBef>
              <a:spcAft>
                <a:spcPts val="0"/>
              </a:spcAft>
              <a:buSzPts val="2000"/>
              <a:buFont typeface="Montserrat"/>
              <a:buChar char="●"/>
            </a:pPr>
            <a:r>
              <a:rPr lang="en" sz="2000">
                <a:latin typeface="Montserrat"/>
                <a:ea typeface="Montserrat"/>
                <a:cs typeface="Montserrat"/>
                <a:sym typeface="Montserrat"/>
              </a:rPr>
              <a:t>Compare salaries </a:t>
            </a:r>
            <a:endParaRPr sz="2000">
              <a:latin typeface="Montserrat"/>
              <a:ea typeface="Montserrat"/>
              <a:cs typeface="Montserrat"/>
              <a:sym typeface="Montserrat"/>
            </a:endParaRPr>
          </a:p>
          <a:p>
            <a:pPr indent="-355600" lvl="0" marL="457200" rtl="0" algn="l">
              <a:spcBef>
                <a:spcPts val="0"/>
              </a:spcBef>
              <a:spcAft>
                <a:spcPts val="0"/>
              </a:spcAft>
              <a:buSzPts val="2000"/>
              <a:buFont typeface="Montserrat"/>
              <a:buChar char="●"/>
            </a:pPr>
            <a:r>
              <a:rPr lang="en" sz="2000">
                <a:latin typeface="Montserrat"/>
                <a:ea typeface="Montserrat"/>
                <a:cs typeface="Montserrat"/>
                <a:sym typeface="Montserrat"/>
              </a:rPr>
              <a:t>Why there were disadvantages for women in tech</a:t>
            </a:r>
            <a:endParaRPr sz="2000">
              <a:latin typeface="Montserrat"/>
              <a:ea typeface="Montserrat"/>
              <a:cs typeface="Montserrat"/>
              <a:sym typeface="Montserrat"/>
            </a:endParaRPr>
          </a:p>
          <a:p>
            <a:pPr indent="-355600" lvl="0" marL="457200" rtl="0" algn="l">
              <a:spcBef>
                <a:spcPts val="0"/>
              </a:spcBef>
              <a:spcAft>
                <a:spcPts val="0"/>
              </a:spcAft>
              <a:buSzPts val="2000"/>
              <a:buFont typeface="Montserrat"/>
              <a:buChar char="●"/>
            </a:pPr>
            <a:r>
              <a:rPr lang="en" sz="2000">
                <a:latin typeface="Montserrat"/>
                <a:ea typeface="Montserrat"/>
                <a:cs typeface="Montserrat"/>
                <a:sym typeface="Montserrat"/>
              </a:rPr>
              <a:t>Best practices for strategic reward</a:t>
            </a:r>
            <a:endParaRPr sz="2000">
              <a:latin typeface="Montserrat"/>
              <a:ea typeface="Montserrat"/>
              <a:cs typeface="Montserrat"/>
              <a:sym typeface="Montserrat"/>
            </a:endParaRPr>
          </a:p>
          <a:p>
            <a:pPr indent="-355600" lvl="0" marL="457200" rtl="0" algn="l">
              <a:spcBef>
                <a:spcPts val="0"/>
              </a:spcBef>
              <a:spcAft>
                <a:spcPts val="0"/>
              </a:spcAft>
              <a:buSzPts val="2000"/>
              <a:buFont typeface="Montserrat"/>
              <a:buChar char="●"/>
            </a:pPr>
            <a:r>
              <a:rPr lang="en" sz="2000">
                <a:latin typeface="Montserrat"/>
                <a:ea typeface="Montserrat"/>
                <a:cs typeface="Montserrat"/>
                <a:sym typeface="Montserrat"/>
              </a:rPr>
              <a:t>Best practices for performance management</a:t>
            </a:r>
            <a:endParaRPr sz="2000">
              <a:latin typeface="Montserrat"/>
              <a:ea typeface="Montserrat"/>
              <a:cs typeface="Montserrat"/>
              <a:sym typeface="Montserrat"/>
            </a:endParaRPr>
          </a:p>
          <a:p>
            <a:pPr indent="-355600" lvl="0" marL="457200" rtl="0" algn="l">
              <a:spcBef>
                <a:spcPts val="0"/>
              </a:spcBef>
              <a:spcAft>
                <a:spcPts val="0"/>
              </a:spcAft>
              <a:buSzPts val="2000"/>
              <a:buFont typeface="Montserrat"/>
              <a:buChar char="●"/>
            </a:pPr>
            <a:r>
              <a:rPr lang="en" sz="2000">
                <a:latin typeface="Montserrat"/>
                <a:ea typeface="Montserrat"/>
                <a:cs typeface="Montserrat"/>
                <a:sym typeface="Montserrat"/>
              </a:rPr>
              <a:t>Best practices for employment relationship in the US</a:t>
            </a:r>
            <a:endParaRPr sz="2000">
              <a:latin typeface="Montserrat"/>
              <a:ea typeface="Montserrat"/>
              <a:cs typeface="Montserrat"/>
              <a:sym typeface="Montserrat"/>
            </a:endParaRPr>
          </a:p>
          <a:p>
            <a:pPr indent="-355600" lvl="0" marL="457200" rtl="0" algn="l">
              <a:spcBef>
                <a:spcPts val="0"/>
              </a:spcBef>
              <a:spcAft>
                <a:spcPts val="0"/>
              </a:spcAft>
              <a:buSzPts val="2000"/>
              <a:buFont typeface="Montserrat"/>
              <a:buChar char="●"/>
            </a:pPr>
            <a:r>
              <a:rPr lang="en" sz="2000">
                <a:latin typeface="Montserrat"/>
                <a:ea typeface="Montserrat"/>
                <a:cs typeface="Montserrat"/>
                <a:sym typeface="Montserrat"/>
              </a:rPr>
              <a:t>3 Best practices examples for hiring</a:t>
            </a:r>
            <a:endParaRPr sz="2000">
              <a:latin typeface="Montserrat"/>
              <a:ea typeface="Montserrat"/>
              <a:cs typeface="Montserrat"/>
              <a:sym typeface="Montserrat"/>
            </a:endParaRPr>
          </a:p>
          <a:p>
            <a:pPr indent="-355600" lvl="0" marL="457200" rtl="0" algn="l">
              <a:spcBef>
                <a:spcPts val="0"/>
              </a:spcBef>
              <a:spcAft>
                <a:spcPts val="0"/>
              </a:spcAft>
              <a:buSzPts val="2000"/>
              <a:buFont typeface="Montserrat"/>
              <a:buChar char="●"/>
            </a:pPr>
            <a:r>
              <a:rPr lang="en" sz="2000">
                <a:latin typeface="Montserrat"/>
                <a:ea typeface="Montserrat"/>
                <a:cs typeface="Montserrat"/>
                <a:sym typeface="Montserrat"/>
              </a:rPr>
              <a:t>Concluding with a final thought</a:t>
            </a:r>
            <a:endParaRPr sz="2000">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descr="The gender pay gap is not caused by women earning less than men for the same job. It is largely because women choose different careers and suffer a “motherhood penalty”’.&#10;&#10;Click here to subscribe to The Economist on YouTube: http://econ.st/2Bnu9E9 &#10;&#10;Women who work full-time, still earn 15% less than men. But that's not because they are paid less for the same jobs. It's because they're in different jobs.&#10;&#10;Women are in less senior jobs. In Britain, France and Germany, 80-90% of executive jobs are held by men.  Women also tend to choose different occupations.&#10;&#10;In America over 80% of teachers, nurses, secretaries, and health workers are female and these jobs tend to be lower paid. Primary school teachers in the West earn nearly 20% less than the average graduate job. &#10;&#10;Nurses earn less than police officers. Cleaners less than caretakers. &#10;&#10;Women are as ambitious as men. They earn the majority of university degrees. In America, they now ask for promotions as often as men.&#10;&#10;But it's the price women pay for motherhood that holds them back. In Britain, 70% of mothers reduced their working hours or switched to a less demanding job compared with 11% of fathers.&#10;&#10;In Australia it's 56% of mothers and 19% of fathers, while in France 55% of mothers scaled back compared to 13% of fathers.&#10;&#10;When an American women goes back to work her salary is on average lower than it would have been if she hadn't had a child. &#10;&#10;The race for gender equality is far from over. As more children choose non-traditional careers and men do more childcare, fewer working women will be held back.&#10;&#10;Daily Watch: mind-stretching short films throughout the working week.&#10;&#10;For more from Economist Films visit: http://econ.st/2Bq9Q9n &#10;Check out The Economist’s full video catalogue: http://econ.st/20IehQk &#10;Like The Economist on Facebook: http://econ.st/2Bqvr16 &#10;Follow The Economist on Twitter: http://econ.st/2Bqvqdy &#10;Follow us on Instagram: http://econ.st/2BmFapk &#10;Follow us on LINE: http://econ.st/1WXkOo6 &#10;Follow us on Medium: http://econ.st/2BnC9VK" id="289" name="Google Shape;289;p15" title="Why are women paid less than men? | The Economist">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000"/>
                                        <p:tgtEl>
                                          <p:spTgt spid="2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6"/>
          <p:cNvSpPr txBox="1"/>
          <p:nvPr>
            <p:ph type="ctrTitle"/>
          </p:nvPr>
        </p:nvSpPr>
        <p:spPr>
          <a:xfrm>
            <a:off x="311700" y="302800"/>
            <a:ext cx="8520600" cy="145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600">
                <a:latin typeface="Montserrat"/>
                <a:ea typeface="Montserrat"/>
                <a:cs typeface="Montserrat"/>
                <a:sym typeface="Montserrat"/>
              </a:rPr>
              <a:t>Women v Men</a:t>
            </a:r>
            <a:endParaRPr sz="4400">
              <a:latin typeface="Montserrat"/>
              <a:ea typeface="Montserrat"/>
              <a:cs typeface="Montserrat"/>
              <a:sym typeface="Montserrat"/>
            </a:endParaRPr>
          </a:p>
          <a:p>
            <a:pPr indent="0" lvl="0" marL="0" rtl="0" algn="l">
              <a:spcBef>
                <a:spcPts val="0"/>
              </a:spcBef>
              <a:spcAft>
                <a:spcPts val="0"/>
              </a:spcAft>
              <a:buNone/>
            </a:pPr>
            <a:r>
              <a:rPr lang="en" sz="4600">
                <a:latin typeface="Montserrat"/>
                <a:ea typeface="Montserrat"/>
                <a:cs typeface="Montserrat"/>
                <a:sym typeface="Montserrat"/>
              </a:rPr>
              <a:t>Salaries</a:t>
            </a:r>
            <a:endParaRPr sz="4600">
              <a:latin typeface="Montserrat"/>
              <a:ea typeface="Montserrat"/>
              <a:cs typeface="Montserrat"/>
              <a:sym typeface="Montserrat"/>
            </a:endParaRPr>
          </a:p>
        </p:txBody>
      </p:sp>
      <p:sp>
        <p:nvSpPr>
          <p:cNvPr id="295" name="Google Shape;295;p16"/>
          <p:cNvSpPr txBox="1"/>
          <p:nvPr>
            <p:ph idx="1" type="subTitle"/>
          </p:nvPr>
        </p:nvSpPr>
        <p:spPr>
          <a:xfrm>
            <a:off x="311700" y="1882775"/>
            <a:ext cx="8520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000000"/>
                </a:solidFill>
                <a:latin typeface="Montserrat"/>
                <a:ea typeface="Montserrat"/>
                <a:cs typeface="Montserrat"/>
                <a:sym typeface="Montserrat"/>
              </a:rPr>
              <a:t>“In 2015, the United Nations established the International Day of Women and Girls in Science (February 11, 2015) to raise awareness about the importance of diversifying STEM (science, technology, engineering and </a:t>
            </a:r>
            <a:r>
              <a:rPr lang="en" sz="1300">
                <a:solidFill>
                  <a:srgbClr val="000000"/>
                </a:solidFill>
                <a:latin typeface="Montserrat"/>
                <a:ea typeface="Montserrat"/>
                <a:cs typeface="Montserrat"/>
                <a:sym typeface="Montserrat"/>
              </a:rPr>
              <a:t>mathematics</a:t>
            </a:r>
            <a:r>
              <a:rPr lang="en" sz="1300">
                <a:solidFill>
                  <a:srgbClr val="000000"/>
                </a:solidFill>
                <a:latin typeface="Montserrat"/>
                <a:ea typeface="Montserrat"/>
                <a:cs typeface="Montserrat"/>
                <a:sym typeface="Montserrat"/>
              </a:rPr>
              <a:t>), and to break down the barriers preventing access to these fields for women and girls” (www.un.org)</a:t>
            </a:r>
            <a:endParaRPr sz="1300">
              <a:solidFill>
                <a:srgbClr val="000000"/>
              </a:solidFill>
              <a:latin typeface="Montserrat"/>
              <a:ea typeface="Montserrat"/>
              <a:cs typeface="Montserrat"/>
              <a:sym typeface="Montserrat"/>
            </a:endParaRPr>
          </a:p>
        </p:txBody>
      </p:sp>
      <p:sp>
        <p:nvSpPr>
          <p:cNvPr id="296" name="Google Shape;296;p16"/>
          <p:cNvSpPr txBox="1"/>
          <p:nvPr/>
        </p:nvSpPr>
        <p:spPr>
          <a:xfrm>
            <a:off x="820625" y="2988425"/>
            <a:ext cx="5813400" cy="678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Montserrat"/>
              <a:buChar char="●"/>
            </a:pPr>
            <a:r>
              <a:rPr lang="en">
                <a:latin typeface="Montserrat"/>
                <a:ea typeface="Montserrat"/>
                <a:cs typeface="Montserrat"/>
                <a:sym typeface="Montserrat"/>
              </a:rPr>
              <a:t>On average a woman working full time earns 80.7 cents for every dollar a man working full time earns.</a:t>
            </a:r>
            <a:endParaRPr>
              <a:latin typeface="Montserrat"/>
              <a:ea typeface="Montserrat"/>
              <a:cs typeface="Montserrat"/>
              <a:sym typeface="Montserrat"/>
            </a:endParaRPr>
          </a:p>
          <a:p>
            <a:pPr indent="0" lvl="0" marL="457200" rtl="0" algn="l">
              <a:spcBef>
                <a:spcPts val="0"/>
              </a:spcBef>
              <a:spcAft>
                <a:spcPts val="0"/>
              </a:spcAft>
              <a:buNone/>
            </a:pPr>
            <a:r>
              <a:t/>
            </a:r>
            <a:endParaRPr>
              <a:latin typeface="Montserrat"/>
              <a:ea typeface="Montserrat"/>
              <a:cs typeface="Montserrat"/>
              <a:sym typeface="Montserrat"/>
            </a:endParaRPr>
          </a:p>
          <a:p>
            <a:pPr indent="-317500" lvl="0" marL="457200" rtl="0" algn="l">
              <a:spcBef>
                <a:spcPts val="0"/>
              </a:spcBef>
              <a:spcAft>
                <a:spcPts val="0"/>
              </a:spcAft>
              <a:buSzPts val="1400"/>
              <a:buFont typeface="Montserrat"/>
              <a:buChar char="●"/>
            </a:pPr>
            <a:r>
              <a:rPr lang="en">
                <a:latin typeface="Montserrat"/>
                <a:ea typeface="Montserrat"/>
                <a:cs typeface="Montserrat"/>
                <a:sym typeface="Montserrat"/>
              </a:rPr>
              <a:t>The median annual income amount a woman makes is $9,909.00 less than their male counterparts. </a:t>
            </a:r>
            <a:endParaRPr>
              <a:latin typeface="Montserrat"/>
              <a:ea typeface="Montserrat"/>
              <a:cs typeface="Montserrat"/>
              <a:sym typeface="Montserrat"/>
            </a:endParaRPr>
          </a:p>
          <a:p>
            <a:pPr indent="0" lvl="0" marL="457200" rtl="0" algn="l">
              <a:spcBef>
                <a:spcPts val="0"/>
              </a:spcBef>
              <a:spcAft>
                <a:spcPts val="0"/>
              </a:spcAft>
              <a:buNone/>
            </a:pPr>
            <a:r>
              <a:t/>
            </a:r>
            <a:endParaRPr>
              <a:latin typeface="Montserrat"/>
              <a:ea typeface="Montserrat"/>
              <a:cs typeface="Montserrat"/>
              <a:sym typeface="Montserrat"/>
            </a:endParaRPr>
          </a:p>
          <a:p>
            <a:pPr indent="-317500" lvl="0" marL="457200" rtl="0" algn="l">
              <a:spcBef>
                <a:spcPts val="0"/>
              </a:spcBef>
              <a:spcAft>
                <a:spcPts val="0"/>
              </a:spcAft>
              <a:buSzPts val="1400"/>
              <a:buFont typeface="Montserrat"/>
              <a:buChar char="●"/>
            </a:pPr>
            <a:r>
              <a:rPr lang="en">
                <a:latin typeface="Montserrat"/>
                <a:ea typeface="Montserrat"/>
                <a:cs typeface="Montserrat"/>
                <a:sym typeface="Montserrat"/>
              </a:rPr>
              <a:t>In tech women are offered 3% less than a man in the same job in many companies according to 2019 data from hired.com </a:t>
            </a:r>
            <a:endParaRPr>
              <a:latin typeface="Montserrat"/>
              <a:ea typeface="Montserrat"/>
              <a:cs typeface="Montserrat"/>
              <a:sym typeface="Montserrat"/>
            </a:endParaRPr>
          </a:p>
          <a:p>
            <a:pPr indent="0" lvl="0" marL="45720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id="301" name="Google Shape;301;p17"/>
          <p:cNvPicPr preferRelativeResize="0"/>
          <p:nvPr/>
        </p:nvPicPr>
        <p:blipFill>
          <a:blip r:embed="rId3">
            <a:alphaModFix/>
          </a:blip>
          <a:stretch>
            <a:fillRect/>
          </a:stretch>
        </p:blipFill>
        <p:spPr>
          <a:xfrm>
            <a:off x="28575" y="-72675"/>
            <a:ext cx="9086850" cy="6800850"/>
          </a:xfrm>
          <a:prstGeom prst="rect">
            <a:avLst/>
          </a:prstGeom>
          <a:noFill/>
          <a:ln>
            <a:noFill/>
          </a:ln>
        </p:spPr>
      </p:pic>
      <p:sp>
        <p:nvSpPr>
          <p:cNvPr id="302" name="Google Shape;302;p17"/>
          <p:cNvSpPr txBox="1"/>
          <p:nvPr/>
        </p:nvSpPr>
        <p:spPr>
          <a:xfrm>
            <a:off x="3055450" y="1103700"/>
            <a:ext cx="3102900" cy="337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5900">
                <a:latin typeface="Pacifico"/>
                <a:ea typeface="Pacifico"/>
                <a:cs typeface="Pacifico"/>
                <a:sym typeface="Pacifico"/>
              </a:rPr>
              <a:t>Female Pioneers in Tech</a:t>
            </a:r>
            <a:endParaRPr b="1" sz="5900">
              <a:latin typeface="Pacifico"/>
              <a:ea typeface="Pacifico"/>
              <a:cs typeface="Pacifico"/>
              <a:sym typeface="Pacifico"/>
            </a:endParaRPr>
          </a:p>
        </p:txBody>
      </p:sp>
      <p:sp>
        <p:nvSpPr>
          <p:cNvPr id="303" name="Google Shape;303;p17"/>
          <p:cNvSpPr txBox="1"/>
          <p:nvPr/>
        </p:nvSpPr>
        <p:spPr>
          <a:xfrm>
            <a:off x="1087473" y="1821070"/>
            <a:ext cx="1977000" cy="40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Ada Lovelace </a:t>
            </a:r>
            <a:endParaRPr sz="900"/>
          </a:p>
          <a:p>
            <a:pPr indent="0" lvl="0" marL="0" rtl="0" algn="ctr">
              <a:spcBef>
                <a:spcPts val="0"/>
              </a:spcBef>
              <a:spcAft>
                <a:spcPts val="0"/>
              </a:spcAft>
              <a:buNone/>
            </a:pPr>
            <a:r>
              <a:rPr lang="en" sz="900"/>
              <a:t>World’s 1st Computer Programer</a:t>
            </a:r>
            <a:endParaRPr sz="900"/>
          </a:p>
          <a:p>
            <a:pPr indent="0" lvl="0" marL="0" rtl="0" algn="ctr">
              <a:spcBef>
                <a:spcPts val="0"/>
              </a:spcBef>
              <a:spcAft>
                <a:spcPts val="0"/>
              </a:spcAft>
              <a:buNone/>
            </a:pPr>
            <a:r>
              <a:t/>
            </a:r>
            <a:endParaRPr sz="900"/>
          </a:p>
          <a:p>
            <a:pPr indent="0" lvl="0" marL="0" rtl="0" algn="ctr">
              <a:spcBef>
                <a:spcPts val="0"/>
              </a:spcBef>
              <a:spcAft>
                <a:spcPts val="0"/>
              </a:spcAft>
              <a:buNone/>
            </a:pPr>
            <a:r>
              <a:rPr lang="en" sz="900"/>
              <a:t>1815-1852</a:t>
            </a:r>
            <a:endParaRPr sz="900"/>
          </a:p>
          <a:p>
            <a:pPr indent="0" lvl="0" marL="0" rtl="0" algn="l">
              <a:spcBef>
                <a:spcPts val="0"/>
              </a:spcBef>
              <a:spcAft>
                <a:spcPts val="0"/>
              </a:spcAft>
              <a:buNone/>
            </a:pPr>
            <a:r>
              <a:t/>
            </a:r>
            <a:endParaRPr/>
          </a:p>
        </p:txBody>
      </p:sp>
      <p:pic>
        <p:nvPicPr>
          <p:cNvPr id="304" name="Google Shape;304;p17"/>
          <p:cNvPicPr preferRelativeResize="0"/>
          <p:nvPr/>
        </p:nvPicPr>
        <p:blipFill>
          <a:blip r:embed="rId4">
            <a:alphaModFix/>
          </a:blip>
          <a:stretch>
            <a:fillRect/>
          </a:stretch>
        </p:blipFill>
        <p:spPr>
          <a:xfrm>
            <a:off x="1383145" y="326475"/>
            <a:ext cx="1385670" cy="1561450"/>
          </a:xfrm>
          <a:prstGeom prst="rect">
            <a:avLst/>
          </a:prstGeom>
          <a:noFill/>
          <a:ln>
            <a:noFill/>
          </a:ln>
        </p:spPr>
      </p:pic>
      <p:sp>
        <p:nvSpPr>
          <p:cNvPr id="305" name="Google Shape;305;p17"/>
          <p:cNvSpPr txBox="1"/>
          <p:nvPr/>
        </p:nvSpPr>
        <p:spPr>
          <a:xfrm>
            <a:off x="6044063" y="4215588"/>
            <a:ext cx="2404500" cy="71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Grace Hopper</a:t>
            </a:r>
            <a:endParaRPr sz="900"/>
          </a:p>
          <a:p>
            <a:pPr indent="0" lvl="0" marL="0" rtl="0" algn="ctr">
              <a:spcBef>
                <a:spcPts val="0"/>
              </a:spcBef>
              <a:spcAft>
                <a:spcPts val="0"/>
              </a:spcAft>
              <a:buNone/>
            </a:pPr>
            <a:r>
              <a:rPr lang="en" sz="900"/>
              <a:t>Pioneer in software language </a:t>
            </a:r>
            <a:endParaRPr sz="900"/>
          </a:p>
          <a:p>
            <a:pPr indent="0" lvl="0" marL="0" rtl="0" algn="ctr">
              <a:spcBef>
                <a:spcPts val="0"/>
              </a:spcBef>
              <a:spcAft>
                <a:spcPts val="0"/>
              </a:spcAft>
              <a:buNone/>
            </a:pPr>
            <a:r>
              <a:t/>
            </a:r>
            <a:endParaRPr sz="900"/>
          </a:p>
          <a:p>
            <a:pPr indent="0" lvl="0" marL="0" rtl="0" algn="ctr">
              <a:spcBef>
                <a:spcPts val="0"/>
              </a:spcBef>
              <a:spcAft>
                <a:spcPts val="0"/>
              </a:spcAft>
              <a:buNone/>
            </a:pPr>
            <a:r>
              <a:rPr lang="en" sz="900"/>
              <a:t>1906-1992</a:t>
            </a:r>
            <a:endParaRPr sz="900"/>
          </a:p>
        </p:txBody>
      </p:sp>
      <p:sp>
        <p:nvSpPr>
          <p:cNvPr id="306" name="Google Shape;306;p17"/>
          <p:cNvSpPr txBox="1"/>
          <p:nvPr/>
        </p:nvSpPr>
        <p:spPr>
          <a:xfrm>
            <a:off x="961913" y="4241400"/>
            <a:ext cx="2228100" cy="66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Katherine Johnson</a:t>
            </a:r>
            <a:endParaRPr sz="900"/>
          </a:p>
          <a:p>
            <a:pPr indent="0" lvl="0" marL="0" rtl="0" algn="ctr">
              <a:spcBef>
                <a:spcPts val="0"/>
              </a:spcBef>
              <a:spcAft>
                <a:spcPts val="0"/>
              </a:spcAft>
              <a:buNone/>
            </a:pPr>
            <a:r>
              <a:rPr lang="en" sz="900"/>
              <a:t>Black </a:t>
            </a:r>
            <a:r>
              <a:rPr lang="en" sz="900"/>
              <a:t>mathematician</a:t>
            </a:r>
            <a:r>
              <a:rPr lang="en" sz="900"/>
              <a:t> for NASA</a:t>
            </a:r>
            <a:endParaRPr sz="900"/>
          </a:p>
          <a:p>
            <a:pPr indent="0" lvl="0" marL="0" rtl="0" algn="ctr">
              <a:spcBef>
                <a:spcPts val="0"/>
              </a:spcBef>
              <a:spcAft>
                <a:spcPts val="0"/>
              </a:spcAft>
              <a:buNone/>
            </a:pPr>
            <a:r>
              <a:t/>
            </a:r>
            <a:endParaRPr sz="900"/>
          </a:p>
          <a:p>
            <a:pPr indent="0" lvl="0" marL="0" rtl="0" algn="ctr">
              <a:spcBef>
                <a:spcPts val="0"/>
              </a:spcBef>
              <a:spcAft>
                <a:spcPts val="0"/>
              </a:spcAft>
              <a:buNone/>
            </a:pPr>
            <a:r>
              <a:rPr lang="en" sz="900"/>
              <a:t>1918-2020</a:t>
            </a:r>
            <a:endParaRPr sz="900"/>
          </a:p>
        </p:txBody>
      </p:sp>
      <p:sp>
        <p:nvSpPr>
          <p:cNvPr id="307" name="Google Shape;307;p17"/>
          <p:cNvSpPr txBox="1"/>
          <p:nvPr/>
        </p:nvSpPr>
        <p:spPr>
          <a:xfrm>
            <a:off x="6257825" y="1821075"/>
            <a:ext cx="1977000" cy="58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Hedy Lamarr</a:t>
            </a:r>
            <a:endParaRPr sz="900"/>
          </a:p>
          <a:p>
            <a:pPr indent="0" lvl="0" marL="0" rtl="0" algn="ctr">
              <a:spcBef>
                <a:spcPts val="0"/>
              </a:spcBef>
              <a:spcAft>
                <a:spcPts val="0"/>
              </a:spcAft>
              <a:buNone/>
            </a:pPr>
            <a:r>
              <a:rPr lang="en" sz="900"/>
              <a:t>Radio frequency inventor</a:t>
            </a:r>
            <a:endParaRPr sz="900"/>
          </a:p>
          <a:p>
            <a:pPr indent="0" lvl="0" marL="0" rtl="0" algn="ctr">
              <a:spcBef>
                <a:spcPts val="0"/>
              </a:spcBef>
              <a:spcAft>
                <a:spcPts val="0"/>
              </a:spcAft>
              <a:buNone/>
            </a:pPr>
            <a:r>
              <a:t/>
            </a:r>
            <a:endParaRPr sz="900"/>
          </a:p>
          <a:p>
            <a:pPr indent="0" lvl="0" marL="0" rtl="0" algn="ctr">
              <a:spcBef>
                <a:spcPts val="0"/>
              </a:spcBef>
              <a:spcAft>
                <a:spcPts val="0"/>
              </a:spcAft>
              <a:buNone/>
            </a:pPr>
            <a:r>
              <a:rPr lang="en" sz="900"/>
              <a:t>1914-2000</a:t>
            </a:r>
            <a:endParaRPr sz="900"/>
          </a:p>
        </p:txBody>
      </p:sp>
      <p:pic>
        <p:nvPicPr>
          <p:cNvPr id="308" name="Google Shape;308;p17"/>
          <p:cNvPicPr preferRelativeResize="0"/>
          <p:nvPr/>
        </p:nvPicPr>
        <p:blipFill>
          <a:blip r:embed="rId5">
            <a:alphaModFix/>
          </a:blip>
          <a:stretch>
            <a:fillRect/>
          </a:stretch>
        </p:blipFill>
        <p:spPr>
          <a:xfrm>
            <a:off x="6272400" y="326473"/>
            <a:ext cx="2059847" cy="1561450"/>
          </a:xfrm>
          <a:prstGeom prst="rect">
            <a:avLst/>
          </a:prstGeom>
          <a:noFill/>
          <a:ln>
            <a:noFill/>
          </a:ln>
        </p:spPr>
      </p:pic>
      <p:pic>
        <p:nvPicPr>
          <p:cNvPr id="309" name="Google Shape;309;p17"/>
          <p:cNvPicPr preferRelativeResize="0"/>
          <p:nvPr/>
        </p:nvPicPr>
        <p:blipFill>
          <a:blip r:embed="rId6">
            <a:alphaModFix/>
          </a:blip>
          <a:stretch>
            <a:fillRect/>
          </a:stretch>
        </p:blipFill>
        <p:spPr>
          <a:xfrm>
            <a:off x="6450687" y="2533475"/>
            <a:ext cx="1591275" cy="1760031"/>
          </a:xfrm>
          <a:prstGeom prst="rect">
            <a:avLst/>
          </a:prstGeom>
          <a:noFill/>
          <a:ln>
            <a:noFill/>
          </a:ln>
        </p:spPr>
      </p:pic>
      <p:pic>
        <p:nvPicPr>
          <p:cNvPr id="310" name="Google Shape;310;p17"/>
          <p:cNvPicPr preferRelativeResize="0"/>
          <p:nvPr/>
        </p:nvPicPr>
        <p:blipFill>
          <a:blip r:embed="rId7">
            <a:alphaModFix/>
          </a:blip>
          <a:stretch>
            <a:fillRect/>
          </a:stretch>
        </p:blipFill>
        <p:spPr>
          <a:xfrm>
            <a:off x="1280325" y="2617850"/>
            <a:ext cx="1675650" cy="1675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8"/>
          <p:cNvSpPr txBox="1"/>
          <p:nvPr>
            <p:ph type="ctrTitle"/>
          </p:nvPr>
        </p:nvSpPr>
        <p:spPr>
          <a:xfrm>
            <a:off x="190575" y="46625"/>
            <a:ext cx="8520600" cy="792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000">
                <a:latin typeface="Montserrat"/>
                <a:ea typeface="Montserrat"/>
                <a:cs typeface="Montserrat"/>
                <a:sym typeface="Montserrat"/>
              </a:rPr>
              <a:t>Comparing salaries</a:t>
            </a:r>
            <a:endParaRPr sz="4000">
              <a:latin typeface="Montserrat"/>
              <a:ea typeface="Montserrat"/>
              <a:cs typeface="Montserrat"/>
              <a:sym typeface="Montserrat"/>
            </a:endParaRPr>
          </a:p>
        </p:txBody>
      </p:sp>
      <p:sp>
        <p:nvSpPr>
          <p:cNvPr id="316" name="Google Shape;316;p18"/>
          <p:cNvSpPr txBox="1"/>
          <p:nvPr/>
        </p:nvSpPr>
        <p:spPr>
          <a:xfrm>
            <a:off x="4501300" y="899625"/>
            <a:ext cx="4390500" cy="37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300"/>
              <a:t>Average Man’s Salary: $118,500.00</a:t>
            </a:r>
            <a:endParaRPr sz="1300"/>
          </a:p>
          <a:p>
            <a:pPr indent="0" lvl="0" marL="0" rtl="0" algn="l">
              <a:spcBef>
                <a:spcPts val="0"/>
              </a:spcBef>
              <a:spcAft>
                <a:spcPts val="0"/>
              </a:spcAft>
              <a:buNone/>
            </a:pPr>
            <a:r>
              <a:rPr lang="en" sz="1300"/>
              <a:t>Average Woman’s Salary: $106,500.00</a:t>
            </a:r>
            <a:r>
              <a:rPr lang="en" sz="1300">
                <a:solidFill>
                  <a:srgbClr val="FF0000"/>
                </a:solidFill>
              </a:rPr>
              <a:t> ($12,000.00)</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Average Man’s Salary: $120,000.00</a:t>
            </a:r>
            <a:endParaRPr sz="1300"/>
          </a:p>
          <a:p>
            <a:pPr indent="0" lvl="0" marL="0" rtl="0" algn="l">
              <a:spcBef>
                <a:spcPts val="0"/>
              </a:spcBef>
              <a:spcAft>
                <a:spcPts val="0"/>
              </a:spcAft>
              <a:buNone/>
            </a:pPr>
            <a:r>
              <a:rPr lang="en" sz="1300"/>
              <a:t>Average Woman’s Salary: $109,000.00 </a:t>
            </a:r>
            <a:r>
              <a:rPr lang="en" sz="1300">
                <a:solidFill>
                  <a:srgbClr val="FF0000"/>
                </a:solidFill>
              </a:rPr>
              <a:t>($11,500.00)</a:t>
            </a:r>
            <a:endParaRPr sz="1300">
              <a:solidFill>
                <a:srgbClr val="FF0000"/>
              </a:solidFill>
            </a:endParaRPr>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Average Man’s Salary: $119,000.00</a:t>
            </a:r>
            <a:endParaRPr sz="1300"/>
          </a:p>
          <a:p>
            <a:pPr indent="0" lvl="0" marL="0" rtl="0" algn="l">
              <a:spcBef>
                <a:spcPts val="0"/>
              </a:spcBef>
              <a:spcAft>
                <a:spcPts val="0"/>
              </a:spcAft>
              <a:buNone/>
            </a:pPr>
            <a:r>
              <a:rPr lang="en" sz="1300"/>
              <a:t>Average Woman’s Salary: $113,500.00 </a:t>
            </a:r>
            <a:r>
              <a:rPr lang="en" sz="1300">
                <a:solidFill>
                  <a:srgbClr val="FF0000"/>
                </a:solidFill>
              </a:rPr>
              <a:t>($5,500.00)</a:t>
            </a:r>
            <a:endParaRPr sz="1300">
              <a:solidFill>
                <a:srgbClr val="FF0000"/>
              </a:solidFill>
            </a:endParaRPr>
          </a:p>
          <a:p>
            <a:pPr indent="0" lvl="0" marL="0" rtl="0" algn="l">
              <a:spcBef>
                <a:spcPts val="0"/>
              </a:spcBef>
              <a:spcAft>
                <a:spcPts val="0"/>
              </a:spcAft>
              <a:buNone/>
            </a:pPr>
            <a:r>
              <a:t/>
            </a:r>
            <a:endParaRPr/>
          </a:p>
        </p:txBody>
      </p:sp>
      <p:sp>
        <p:nvSpPr>
          <p:cNvPr id="317" name="Google Shape;317;p18"/>
          <p:cNvSpPr txBox="1"/>
          <p:nvPr/>
        </p:nvSpPr>
        <p:spPr>
          <a:xfrm>
            <a:off x="272500" y="958800"/>
            <a:ext cx="4390500" cy="376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sz="1300"/>
          </a:p>
          <a:p>
            <a:pPr indent="0" lvl="0" marL="0" rtl="0" algn="l">
              <a:spcBef>
                <a:spcPts val="0"/>
              </a:spcBef>
              <a:spcAft>
                <a:spcPts val="0"/>
              </a:spcAft>
              <a:buNone/>
            </a:pPr>
            <a:r>
              <a:rPr lang="en" sz="1300"/>
              <a:t>Average Man’s Salary: $129,000.00 </a:t>
            </a:r>
            <a:endParaRPr sz="1300"/>
          </a:p>
          <a:p>
            <a:pPr indent="0" lvl="0" marL="0" rtl="0" algn="l">
              <a:spcBef>
                <a:spcPts val="0"/>
              </a:spcBef>
              <a:spcAft>
                <a:spcPts val="0"/>
              </a:spcAft>
              <a:buNone/>
            </a:pPr>
            <a:r>
              <a:rPr lang="en" sz="1300"/>
              <a:t>Average</a:t>
            </a:r>
            <a:r>
              <a:rPr lang="en" sz="1300"/>
              <a:t> Woman’s Salary: $112,000.00 </a:t>
            </a:r>
            <a:r>
              <a:rPr lang="en" sz="1300">
                <a:solidFill>
                  <a:srgbClr val="FF0000"/>
                </a:solidFill>
              </a:rPr>
              <a:t>($17,000.00)</a:t>
            </a:r>
            <a:endParaRPr sz="1300">
              <a:solidFill>
                <a:srgbClr val="FF0000"/>
              </a:solidFill>
            </a:endParaRPr>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Average Man’s Salary: $121,000.00</a:t>
            </a:r>
            <a:endParaRPr sz="1300"/>
          </a:p>
          <a:p>
            <a:pPr indent="0" lvl="0" marL="0" rtl="0" algn="l">
              <a:spcBef>
                <a:spcPts val="0"/>
              </a:spcBef>
              <a:spcAft>
                <a:spcPts val="0"/>
              </a:spcAft>
              <a:buNone/>
            </a:pPr>
            <a:r>
              <a:rPr lang="en" sz="1300"/>
              <a:t>Average Woman’s Salary: $109,000.00 </a:t>
            </a:r>
            <a:r>
              <a:rPr lang="en" sz="1300">
                <a:solidFill>
                  <a:srgbClr val="FF0000"/>
                </a:solidFill>
              </a:rPr>
              <a:t>($12,000.00)</a:t>
            </a:r>
            <a:endParaRPr sz="1300">
              <a:solidFill>
                <a:srgbClr val="FF0000"/>
              </a:solidFill>
            </a:endParaRPr>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Average Man’s Salary: $119,500.00</a:t>
            </a:r>
            <a:endParaRPr sz="1300"/>
          </a:p>
          <a:p>
            <a:pPr indent="0" lvl="0" marL="0" rtl="0" algn="l">
              <a:spcBef>
                <a:spcPts val="0"/>
              </a:spcBef>
              <a:spcAft>
                <a:spcPts val="0"/>
              </a:spcAft>
              <a:buNone/>
            </a:pPr>
            <a:r>
              <a:rPr lang="en" sz="1300"/>
              <a:t>Average Woman’s Salary: $114,500.00 </a:t>
            </a:r>
            <a:r>
              <a:rPr lang="en" sz="1300">
                <a:solidFill>
                  <a:srgbClr val="FF0000"/>
                </a:solidFill>
              </a:rPr>
              <a:t>($5,000.00)</a:t>
            </a:r>
            <a:endParaRPr sz="1300">
              <a:solidFill>
                <a:srgbClr val="FF0000"/>
              </a:solidFill>
            </a:endParaRPr>
          </a:p>
          <a:p>
            <a:pPr indent="0" lvl="0" marL="0" rtl="0" algn="l">
              <a:spcBef>
                <a:spcPts val="0"/>
              </a:spcBef>
              <a:spcAft>
                <a:spcPts val="0"/>
              </a:spcAft>
              <a:buNone/>
            </a:pPr>
            <a:r>
              <a:t/>
            </a:r>
            <a:endParaRPr/>
          </a:p>
        </p:txBody>
      </p:sp>
      <p:sp>
        <p:nvSpPr>
          <p:cNvPr id="318" name="Google Shape;318;p18"/>
          <p:cNvSpPr txBox="1"/>
          <p:nvPr/>
        </p:nvSpPr>
        <p:spPr>
          <a:xfrm>
            <a:off x="7488800" y="4723500"/>
            <a:ext cx="15441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Business Insider</a:t>
            </a:r>
            <a:endParaRPr/>
          </a:p>
        </p:txBody>
      </p:sp>
      <p:pic>
        <p:nvPicPr>
          <p:cNvPr id="319" name="Google Shape;319;p18"/>
          <p:cNvPicPr preferRelativeResize="0"/>
          <p:nvPr/>
        </p:nvPicPr>
        <p:blipFill>
          <a:blip r:embed="rId3">
            <a:alphaModFix/>
          </a:blip>
          <a:stretch>
            <a:fillRect/>
          </a:stretch>
        </p:blipFill>
        <p:spPr>
          <a:xfrm>
            <a:off x="1389763" y="3240600"/>
            <a:ext cx="968900" cy="542575"/>
          </a:xfrm>
          <a:prstGeom prst="rect">
            <a:avLst/>
          </a:prstGeom>
          <a:noFill/>
          <a:ln>
            <a:noFill/>
          </a:ln>
        </p:spPr>
      </p:pic>
      <p:pic>
        <p:nvPicPr>
          <p:cNvPr id="320" name="Google Shape;320;p18"/>
          <p:cNvPicPr preferRelativeResize="0"/>
          <p:nvPr/>
        </p:nvPicPr>
        <p:blipFill>
          <a:blip r:embed="rId4">
            <a:alphaModFix/>
          </a:blip>
          <a:stretch>
            <a:fillRect/>
          </a:stretch>
        </p:blipFill>
        <p:spPr>
          <a:xfrm>
            <a:off x="1630730" y="941738"/>
            <a:ext cx="486979" cy="496450"/>
          </a:xfrm>
          <a:prstGeom prst="rect">
            <a:avLst/>
          </a:prstGeom>
          <a:noFill/>
          <a:ln>
            <a:noFill/>
          </a:ln>
        </p:spPr>
      </p:pic>
      <p:pic>
        <p:nvPicPr>
          <p:cNvPr id="321" name="Google Shape;321;p18"/>
          <p:cNvPicPr preferRelativeResize="0"/>
          <p:nvPr/>
        </p:nvPicPr>
        <p:blipFill>
          <a:blip r:embed="rId5">
            <a:alphaModFix/>
          </a:blip>
          <a:stretch>
            <a:fillRect/>
          </a:stretch>
        </p:blipFill>
        <p:spPr>
          <a:xfrm>
            <a:off x="5602050" y="3419638"/>
            <a:ext cx="1534018" cy="373500"/>
          </a:xfrm>
          <a:prstGeom prst="rect">
            <a:avLst/>
          </a:prstGeom>
          <a:noFill/>
          <a:ln>
            <a:noFill/>
          </a:ln>
        </p:spPr>
      </p:pic>
      <p:pic>
        <p:nvPicPr>
          <p:cNvPr id="322" name="Google Shape;322;p18"/>
          <p:cNvPicPr preferRelativeResize="0"/>
          <p:nvPr/>
        </p:nvPicPr>
        <p:blipFill>
          <a:blip r:embed="rId6">
            <a:alphaModFix/>
          </a:blip>
          <a:stretch>
            <a:fillRect/>
          </a:stretch>
        </p:blipFill>
        <p:spPr>
          <a:xfrm>
            <a:off x="1659225" y="2141812"/>
            <a:ext cx="429975" cy="496426"/>
          </a:xfrm>
          <a:prstGeom prst="rect">
            <a:avLst/>
          </a:prstGeom>
          <a:noFill/>
          <a:ln>
            <a:noFill/>
          </a:ln>
        </p:spPr>
      </p:pic>
      <p:pic>
        <p:nvPicPr>
          <p:cNvPr id="323" name="Google Shape;323;p18"/>
          <p:cNvPicPr preferRelativeResize="0"/>
          <p:nvPr/>
        </p:nvPicPr>
        <p:blipFill>
          <a:blip r:embed="rId7">
            <a:alphaModFix/>
          </a:blip>
          <a:stretch>
            <a:fillRect/>
          </a:stretch>
        </p:blipFill>
        <p:spPr>
          <a:xfrm>
            <a:off x="6185887" y="958800"/>
            <a:ext cx="366375" cy="462317"/>
          </a:xfrm>
          <a:prstGeom prst="rect">
            <a:avLst/>
          </a:prstGeom>
          <a:noFill/>
          <a:ln>
            <a:noFill/>
          </a:ln>
        </p:spPr>
      </p:pic>
      <p:pic>
        <p:nvPicPr>
          <p:cNvPr id="324" name="Google Shape;324;p18"/>
          <p:cNvPicPr preferRelativeResize="0"/>
          <p:nvPr/>
        </p:nvPicPr>
        <p:blipFill>
          <a:blip r:embed="rId8">
            <a:alphaModFix/>
          </a:blip>
          <a:stretch>
            <a:fillRect/>
          </a:stretch>
        </p:blipFill>
        <p:spPr>
          <a:xfrm>
            <a:off x="5777553" y="2042550"/>
            <a:ext cx="1183010" cy="462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19"/>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Why are men making more than women?</a:t>
            </a:r>
            <a:endParaRPr>
              <a:latin typeface="Montserrat"/>
              <a:ea typeface="Montserrat"/>
              <a:cs typeface="Montserrat"/>
              <a:sym typeface="Montserrat"/>
            </a:endParaRPr>
          </a:p>
        </p:txBody>
      </p:sp>
      <p:sp>
        <p:nvSpPr>
          <p:cNvPr id="330" name="Google Shape;330;p19"/>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Montserrat"/>
                <a:ea typeface="Montserrat"/>
                <a:cs typeface="Montserrat"/>
                <a:sym typeface="Montserrat"/>
              </a:rPr>
              <a:t>May be because of the fact that software engineers at tech companies hire mostly men.</a:t>
            </a:r>
            <a:endParaRPr>
              <a:solidFill>
                <a:srgbClr val="000000"/>
              </a:solidFill>
              <a:latin typeface="Montserrat"/>
              <a:ea typeface="Montserrat"/>
              <a:cs typeface="Montserrat"/>
              <a:sym typeface="Montserrat"/>
            </a:endParaRPr>
          </a:p>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20"/>
          <p:cNvPicPr preferRelativeResize="0"/>
          <p:nvPr/>
        </p:nvPicPr>
        <p:blipFill>
          <a:blip r:embed="rId3">
            <a:alphaModFix/>
          </a:blip>
          <a:stretch>
            <a:fillRect/>
          </a:stretch>
        </p:blipFill>
        <p:spPr>
          <a:xfrm>
            <a:off x="152400" y="152400"/>
            <a:ext cx="8839202" cy="2057278"/>
          </a:xfrm>
          <a:prstGeom prst="rect">
            <a:avLst/>
          </a:prstGeom>
          <a:noFill/>
          <a:ln>
            <a:noFill/>
          </a:ln>
        </p:spPr>
      </p:pic>
      <p:sp>
        <p:nvSpPr>
          <p:cNvPr id="336" name="Google Shape;336;p20"/>
          <p:cNvSpPr txBox="1"/>
          <p:nvPr/>
        </p:nvSpPr>
        <p:spPr>
          <a:xfrm>
            <a:off x="882950" y="2769800"/>
            <a:ext cx="6966900" cy="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37" name="Google Shape;337;p20"/>
          <p:cNvPicPr preferRelativeResize="0"/>
          <p:nvPr/>
        </p:nvPicPr>
        <p:blipFill>
          <a:blip r:embed="rId4">
            <a:alphaModFix/>
          </a:blip>
          <a:stretch>
            <a:fillRect/>
          </a:stretch>
        </p:blipFill>
        <p:spPr>
          <a:xfrm>
            <a:off x="465688" y="2209673"/>
            <a:ext cx="7801424" cy="2793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21"/>
          <p:cNvSpPr txBox="1"/>
          <p:nvPr>
            <p:ph type="ctrTitle"/>
          </p:nvPr>
        </p:nvSpPr>
        <p:spPr>
          <a:xfrm>
            <a:off x="545400" y="1024454"/>
            <a:ext cx="5423100" cy="245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000">
                <a:latin typeface="Montserrat"/>
                <a:ea typeface="Montserrat"/>
                <a:cs typeface="Montserrat"/>
                <a:sym typeface="Montserrat"/>
              </a:rPr>
              <a:t>Best practice for strategic reward </a:t>
            </a:r>
            <a:endParaRPr sz="4000">
              <a:latin typeface="Montserrat"/>
              <a:ea typeface="Montserrat"/>
              <a:cs typeface="Montserrat"/>
              <a:sym typeface="Montserrat"/>
            </a:endParaRPr>
          </a:p>
        </p:txBody>
      </p:sp>
      <p:sp>
        <p:nvSpPr>
          <p:cNvPr id="343" name="Google Shape;343;p21"/>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22"/>
          <p:cNvPicPr preferRelativeResize="0"/>
          <p:nvPr/>
        </p:nvPicPr>
        <p:blipFill rotWithShape="1">
          <a:blip r:embed="rId3">
            <a:alphaModFix/>
          </a:blip>
          <a:srcRect b="0" l="29744" r="29273" t="0"/>
          <a:stretch/>
        </p:blipFill>
        <p:spPr>
          <a:xfrm>
            <a:off x="2543250" y="192875"/>
            <a:ext cx="4400475" cy="4489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3"/>
          <p:cNvSpPr txBox="1"/>
          <p:nvPr>
            <p:ph idx="1" type="body"/>
          </p:nvPr>
        </p:nvSpPr>
        <p:spPr>
          <a:xfrm>
            <a:off x="42875" y="406950"/>
            <a:ext cx="5207700" cy="422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600">
              <a:solidFill>
                <a:srgbClr val="000000"/>
              </a:solidFill>
              <a:latin typeface="Montserrat"/>
              <a:ea typeface="Montserrat"/>
              <a:cs typeface="Montserrat"/>
              <a:sym typeface="Montserrat"/>
            </a:endParaRPr>
          </a:p>
          <a:p>
            <a:pPr indent="0" lvl="0" marL="0" rtl="0" algn="l">
              <a:spcBef>
                <a:spcPts val="1600"/>
              </a:spcBef>
              <a:spcAft>
                <a:spcPts val="0"/>
              </a:spcAft>
              <a:buNone/>
            </a:pPr>
            <a:r>
              <a:rPr lang="en" sz="2400">
                <a:solidFill>
                  <a:srgbClr val="000000"/>
                </a:solidFill>
                <a:latin typeface="Montserrat"/>
                <a:ea typeface="Montserrat"/>
                <a:cs typeface="Montserrat"/>
                <a:sym typeface="Montserrat"/>
              </a:rPr>
              <a:t>Compensation</a:t>
            </a:r>
            <a:r>
              <a:rPr lang="en" sz="2400">
                <a:solidFill>
                  <a:srgbClr val="000000"/>
                </a:solidFill>
                <a:latin typeface="Montserrat"/>
                <a:ea typeface="Montserrat"/>
                <a:cs typeface="Montserrat"/>
                <a:sym typeface="Montserrat"/>
              </a:rPr>
              <a:t> </a:t>
            </a:r>
            <a:endParaRPr sz="2400">
              <a:solidFill>
                <a:srgbClr val="000000"/>
              </a:solidFill>
              <a:latin typeface="Montserrat"/>
              <a:ea typeface="Montserrat"/>
              <a:cs typeface="Montserrat"/>
              <a:sym typeface="Montserrat"/>
            </a:endParaRPr>
          </a:p>
          <a:p>
            <a:pPr indent="0" lvl="0" marL="0" rtl="0" algn="l">
              <a:spcBef>
                <a:spcPts val="1600"/>
              </a:spcBef>
              <a:spcAft>
                <a:spcPts val="0"/>
              </a:spcAft>
              <a:buNone/>
            </a:pPr>
            <a:r>
              <a:rPr lang="en" sz="2400">
                <a:solidFill>
                  <a:srgbClr val="000000"/>
                </a:solidFill>
                <a:latin typeface="Montserrat"/>
                <a:ea typeface="Montserrat"/>
                <a:cs typeface="Montserrat"/>
                <a:sym typeface="Montserrat"/>
              </a:rPr>
              <a:t>Health Benefits </a:t>
            </a:r>
            <a:endParaRPr sz="2400">
              <a:solidFill>
                <a:srgbClr val="000000"/>
              </a:solidFill>
              <a:latin typeface="Montserrat"/>
              <a:ea typeface="Montserrat"/>
              <a:cs typeface="Montserrat"/>
              <a:sym typeface="Montserrat"/>
            </a:endParaRPr>
          </a:p>
          <a:p>
            <a:pPr indent="0" lvl="0" marL="0" rtl="0" algn="l">
              <a:spcBef>
                <a:spcPts val="1600"/>
              </a:spcBef>
              <a:spcAft>
                <a:spcPts val="0"/>
              </a:spcAft>
              <a:buNone/>
            </a:pPr>
            <a:r>
              <a:rPr lang="en" sz="2400">
                <a:solidFill>
                  <a:srgbClr val="000000"/>
                </a:solidFill>
                <a:latin typeface="Montserrat"/>
                <a:ea typeface="Montserrat"/>
                <a:cs typeface="Montserrat"/>
                <a:sym typeface="Montserrat"/>
              </a:rPr>
              <a:t>Work-life balance</a:t>
            </a:r>
            <a:endParaRPr sz="2400">
              <a:solidFill>
                <a:srgbClr val="000000"/>
              </a:solidFill>
              <a:latin typeface="Montserrat"/>
              <a:ea typeface="Montserrat"/>
              <a:cs typeface="Montserrat"/>
              <a:sym typeface="Montserrat"/>
            </a:endParaRPr>
          </a:p>
          <a:p>
            <a:pPr indent="0" lvl="0" marL="0" rtl="0" algn="l">
              <a:spcBef>
                <a:spcPts val="1600"/>
              </a:spcBef>
              <a:spcAft>
                <a:spcPts val="0"/>
              </a:spcAft>
              <a:buNone/>
            </a:pPr>
            <a:r>
              <a:rPr lang="en" sz="2400">
                <a:solidFill>
                  <a:srgbClr val="000000"/>
                </a:solidFill>
                <a:latin typeface="Montserrat"/>
                <a:ea typeface="Montserrat"/>
                <a:cs typeface="Montserrat"/>
                <a:sym typeface="Montserrat"/>
              </a:rPr>
              <a:t>Performance &amp; Recognition</a:t>
            </a:r>
            <a:endParaRPr sz="2400">
              <a:solidFill>
                <a:srgbClr val="000000"/>
              </a:solidFill>
              <a:latin typeface="Montserrat"/>
              <a:ea typeface="Montserrat"/>
              <a:cs typeface="Montserrat"/>
              <a:sym typeface="Montserrat"/>
            </a:endParaRPr>
          </a:p>
          <a:p>
            <a:pPr indent="0" lvl="0" marL="0" rtl="0" algn="l">
              <a:spcBef>
                <a:spcPts val="1600"/>
              </a:spcBef>
              <a:spcAft>
                <a:spcPts val="1600"/>
              </a:spcAft>
              <a:buNone/>
            </a:pPr>
            <a:r>
              <a:rPr lang="en" sz="2300">
                <a:solidFill>
                  <a:srgbClr val="000000"/>
                </a:solidFill>
                <a:latin typeface="Montserrat"/>
                <a:ea typeface="Montserrat"/>
                <a:cs typeface="Montserrat"/>
                <a:sym typeface="Montserrat"/>
              </a:rPr>
              <a:t>Development &amp; Career </a:t>
            </a:r>
            <a:r>
              <a:rPr lang="en" sz="2300">
                <a:solidFill>
                  <a:srgbClr val="000000"/>
                </a:solidFill>
                <a:latin typeface="Montserrat"/>
                <a:ea typeface="Montserrat"/>
                <a:cs typeface="Montserrat"/>
                <a:sym typeface="Montserrat"/>
              </a:rPr>
              <a:t>Opportunities</a:t>
            </a:r>
            <a:r>
              <a:rPr lang="en" sz="2300">
                <a:solidFill>
                  <a:schemeClr val="dk1"/>
                </a:solidFill>
                <a:latin typeface="Montserrat"/>
                <a:ea typeface="Montserrat"/>
                <a:cs typeface="Montserrat"/>
                <a:sym typeface="Montserrat"/>
              </a:rPr>
              <a:t> </a:t>
            </a:r>
            <a:endParaRPr sz="2300">
              <a:solidFill>
                <a:schemeClr val="dk1"/>
              </a:solidFill>
              <a:latin typeface="Montserrat"/>
              <a:ea typeface="Montserrat"/>
              <a:cs typeface="Montserrat"/>
              <a:sym typeface="Montserrat"/>
            </a:endParaRPr>
          </a:p>
        </p:txBody>
      </p:sp>
      <p:sp>
        <p:nvSpPr>
          <p:cNvPr id="354" name="Google Shape;354;p23"/>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55" name="Google Shape;355;p23"/>
          <p:cNvPicPr preferRelativeResize="0"/>
          <p:nvPr/>
        </p:nvPicPr>
        <p:blipFill>
          <a:blip r:embed="rId3">
            <a:alphaModFix/>
          </a:blip>
          <a:stretch>
            <a:fillRect/>
          </a:stretch>
        </p:blipFill>
        <p:spPr>
          <a:xfrm>
            <a:off x="4950575" y="901213"/>
            <a:ext cx="4065199" cy="33410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2C4C9"/>
        </a:solidFill>
      </p:bgPr>
    </p:bg>
    <p:spTree>
      <p:nvGrpSpPr>
        <p:cNvPr id="359" name="Shape 359"/>
        <p:cNvGrpSpPr/>
        <p:nvPr/>
      </p:nvGrpSpPr>
      <p:grpSpPr>
        <a:xfrm>
          <a:off x="0" y="0"/>
          <a:ext cx="0" cy="0"/>
          <a:chOff x="0" y="0"/>
          <a:chExt cx="0" cy="0"/>
        </a:xfrm>
      </p:grpSpPr>
      <p:sp>
        <p:nvSpPr>
          <p:cNvPr id="360" name="Google Shape;360;p24"/>
          <p:cNvSpPr txBox="1"/>
          <p:nvPr>
            <p:ph idx="1" type="body"/>
          </p:nvPr>
        </p:nvSpPr>
        <p:spPr>
          <a:xfrm>
            <a:off x="343850" y="760675"/>
            <a:ext cx="3999900" cy="380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u="sng">
                <a:highlight>
                  <a:srgbClr val="FFFFFF"/>
                </a:highlight>
                <a:latin typeface="Montserrat"/>
                <a:ea typeface="Montserrat"/>
                <a:cs typeface="Montserrat"/>
                <a:sym typeface="Montserrat"/>
              </a:rPr>
              <a:t>Company</a:t>
            </a:r>
            <a:endParaRPr b="1" sz="2000" u="sng">
              <a:highlight>
                <a:srgbClr val="FFFFFF"/>
              </a:highlight>
              <a:latin typeface="Montserrat"/>
              <a:ea typeface="Montserrat"/>
              <a:cs typeface="Montserrat"/>
              <a:sym typeface="Montserrat"/>
            </a:endParaRPr>
          </a:p>
          <a:p>
            <a:pPr indent="0" lvl="0" marL="0" rtl="0" algn="l">
              <a:spcBef>
                <a:spcPts val="1600"/>
              </a:spcBef>
              <a:spcAft>
                <a:spcPts val="0"/>
              </a:spcAft>
              <a:buNone/>
            </a:pPr>
            <a:r>
              <a:rPr lang="en" sz="2000">
                <a:latin typeface="Montserrat"/>
                <a:ea typeface="Montserrat"/>
                <a:cs typeface="Montserrat"/>
                <a:sym typeface="Montserrat"/>
              </a:rPr>
              <a:t>IBM</a:t>
            </a:r>
            <a:endParaRPr sz="2000">
              <a:latin typeface="Montserrat"/>
              <a:ea typeface="Montserrat"/>
              <a:cs typeface="Montserrat"/>
              <a:sym typeface="Montserrat"/>
            </a:endParaRPr>
          </a:p>
          <a:p>
            <a:pPr indent="0" lvl="0" marL="0" rtl="0" algn="l">
              <a:lnSpc>
                <a:spcPct val="125000"/>
              </a:lnSpc>
              <a:spcBef>
                <a:spcPts val="1600"/>
              </a:spcBef>
              <a:spcAft>
                <a:spcPts val="0"/>
              </a:spcAft>
              <a:buClr>
                <a:schemeClr val="dk1"/>
              </a:buClr>
              <a:buSzPts val="1100"/>
              <a:buFont typeface="Arial"/>
              <a:buNone/>
            </a:pPr>
            <a:r>
              <a:rPr lang="en" sz="1700">
                <a:solidFill>
                  <a:srgbClr val="3B3B3B"/>
                </a:solidFill>
                <a:latin typeface="Montserrat"/>
                <a:ea typeface="Montserrat"/>
                <a:cs typeface="Montserrat"/>
                <a:sym typeface="Montserrat"/>
              </a:rPr>
              <a:t>Accenture</a:t>
            </a:r>
            <a:endParaRPr sz="1700">
              <a:solidFill>
                <a:srgbClr val="3B3B3B"/>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lnSpc>
                <a:spcPct val="125000"/>
              </a:lnSpc>
              <a:spcBef>
                <a:spcPts val="1600"/>
              </a:spcBef>
              <a:spcAft>
                <a:spcPts val="0"/>
              </a:spcAft>
              <a:buNone/>
            </a:pPr>
            <a:r>
              <a:rPr lang="en" sz="1700">
                <a:solidFill>
                  <a:srgbClr val="3B3B3B"/>
                </a:solidFill>
                <a:latin typeface="Montserrat"/>
                <a:ea typeface="Montserrat"/>
                <a:cs typeface="Montserrat"/>
                <a:sym typeface="Montserrat"/>
              </a:rPr>
              <a:t>Salesforce</a:t>
            </a:r>
            <a:endParaRPr sz="1700">
              <a:solidFill>
                <a:srgbClr val="3B3B3B"/>
              </a:solidFill>
              <a:latin typeface="Montserrat"/>
              <a:ea typeface="Montserrat"/>
              <a:cs typeface="Montserrat"/>
              <a:sym typeface="Montserrat"/>
            </a:endParaRPr>
          </a:p>
          <a:p>
            <a:pPr indent="0" lvl="0" marL="0" rtl="0" algn="l">
              <a:lnSpc>
                <a:spcPct val="125000"/>
              </a:lnSpc>
              <a:spcBef>
                <a:spcPts val="0"/>
              </a:spcBef>
              <a:spcAft>
                <a:spcPts val="0"/>
              </a:spcAft>
              <a:buClr>
                <a:schemeClr val="dk1"/>
              </a:buClr>
              <a:buSzPts val="1100"/>
              <a:buFont typeface="Arial"/>
              <a:buNone/>
            </a:pPr>
            <a:r>
              <a:t/>
            </a:r>
            <a:endParaRPr sz="1700">
              <a:solidFill>
                <a:srgbClr val="3B3B3B"/>
              </a:solidFill>
              <a:latin typeface="Montserrat"/>
              <a:ea typeface="Montserrat"/>
              <a:cs typeface="Montserrat"/>
              <a:sym typeface="Montserrat"/>
            </a:endParaRPr>
          </a:p>
          <a:p>
            <a:pPr indent="0" lvl="0" marL="0" rtl="0" algn="l">
              <a:lnSpc>
                <a:spcPct val="125000"/>
              </a:lnSpc>
              <a:spcBef>
                <a:spcPts val="0"/>
              </a:spcBef>
              <a:spcAft>
                <a:spcPts val="0"/>
              </a:spcAft>
              <a:buNone/>
            </a:pPr>
            <a:r>
              <a:rPr lang="en" sz="1700">
                <a:solidFill>
                  <a:srgbClr val="3B3B3B"/>
                </a:solidFill>
                <a:latin typeface="Montserrat"/>
                <a:ea typeface="Montserrat"/>
                <a:cs typeface="Montserrat"/>
                <a:sym typeface="Montserrat"/>
              </a:rPr>
              <a:t>Appnexus</a:t>
            </a:r>
            <a:endParaRPr sz="1700">
              <a:solidFill>
                <a:srgbClr val="3B3B3B"/>
              </a:solidFill>
              <a:latin typeface="Montserrat"/>
              <a:ea typeface="Montserrat"/>
              <a:cs typeface="Montserrat"/>
              <a:sym typeface="Montserrat"/>
            </a:endParaRPr>
          </a:p>
          <a:p>
            <a:pPr indent="0" lvl="0" marL="0" rtl="0" algn="l">
              <a:lnSpc>
                <a:spcPct val="125000"/>
              </a:lnSpc>
              <a:spcBef>
                <a:spcPts val="0"/>
              </a:spcBef>
              <a:spcAft>
                <a:spcPts val="0"/>
              </a:spcAft>
              <a:buNone/>
            </a:pPr>
            <a:r>
              <a:t/>
            </a:r>
            <a:endParaRPr sz="1700">
              <a:solidFill>
                <a:srgbClr val="3B3B3B"/>
              </a:solidFill>
              <a:latin typeface="Montserrat"/>
              <a:ea typeface="Montserrat"/>
              <a:cs typeface="Montserrat"/>
              <a:sym typeface="Montserrat"/>
            </a:endParaRPr>
          </a:p>
          <a:p>
            <a:pPr indent="0" lvl="0" marL="0" rtl="0" algn="l">
              <a:lnSpc>
                <a:spcPct val="125000"/>
              </a:lnSpc>
              <a:spcBef>
                <a:spcPts val="0"/>
              </a:spcBef>
              <a:spcAft>
                <a:spcPts val="0"/>
              </a:spcAft>
              <a:buClr>
                <a:schemeClr val="dk1"/>
              </a:buClr>
              <a:buSzPts val="1100"/>
              <a:buFont typeface="Arial"/>
              <a:buNone/>
            </a:pPr>
            <a:r>
              <a:rPr lang="en" sz="1700">
                <a:solidFill>
                  <a:srgbClr val="3B3B3B"/>
                </a:solidFill>
                <a:latin typeface="Montserrat"/>
                <a:ea typeface="Montserrat"/>
                <a:cs typeface="Montserrat"/>
                <a:sym typeface="Montserrat"/>
              </a:rPr>
              <a:t>Ericcson</a:t>
            </a:r>
            <a:endParaRPr sz="1700">
              <a:solidFill>
                <a:srgbClr val="3B3B3B"/>
              </a:solidFill>
              <a:latin typeface="Montserrat"/>
              <a:ea typeface="Montserrat"/>
              <a:cs typeface="Montserrat"/>
              <a:sym typeface="Montserrat"/>
            </a:endParaRPr>
          </a:p>
          <a:p>
            <a:pPr indent="0" lvl="0" marL="0" rtl="0" algn="l">
              <a:spcBef>
                <a:spcPts val="0"/>
              </a:spcBef>
              <a:spcAft>
                <a:spcPts val="1600"/>
              </a:spcAft>
              <a:buNone/>
            </a:pPr>
            <a:r>
              <a:t/>
            </a:r>
            <a:endParaRPr>
              <a:latin typeface="Montserrat"/>
              <a:ea typeface="Montserrat"/>
              <a:cs typeface="Montserrat"/>
              <a:sym typeface="Montserrat"/>
            </a:endParaRPr>
          </a:p>
        </p:txBody>
      </p:sp>
      <p:sp>
        <p:nvSpPr>
          <p:cNvPr id="361" name="Google Shape;361;p24"/>
          <p:cNvSpPr txBox="1"/>
          <p:nvPr>
            <p:ph idx="2" type="body"/>
          </p:nvPr>
        </p:nvSpPr>
        <p:spPr>
          <a:xfrm>
            <a:off x="4768100" y="760675"/>
            <a:ext cx="3999900" cy="380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u="sng">
                <a:highlight>
                  <a:srgbClr val="FFFFFF"/>
                </a:highlight>
                <a:latin typeface="Montserrat"/>
                <a:ea typeface="Montserrat"/>
                <a:cs typeface="Montserrat"/>
                <a:sym typeface="Montserrat"/>
              </a:rPr>
              <a:t>Benefit</a:t>
            </a:r>
            <a:r>
              <a:rPr lang="en" u="sng">
                <a:highlight>
                  <a:srgbClr val="FFFFFF"/>
                </a:highlight>
                <a:latin typeface="Montserrat"/>
                <a:ea typeface="Montserrat"/>
                <a:cs typeface="Montserrat"/>
                <a:sym typeface="Montserrat"/>
              </a:rPr>
              <a:t> </a:t>
            </a:r>
            <a:endParaRPr u="sng">
              <a:highlight>
                <a:srgbClr val="FFFFFF"/>
              </a:highlight>
              <a:latin typeface="Montserrat"/>
              <a:ea typeface="Montserrat"/>
              <a:cs typeface="Montserrat"/>
              <a:sym typeface="Montserrat"/>
            </a:endParaRPr>
          </a:p>
          <a:p>
            <a:pPr indent="0" lvl="0" marL="0" rtl="0" algn="l">
              <a:spcBef>
                <a:spcPts val="1600"/>
              </a:spcBef>
              <a:spcAft>
                <a:spcPts val="0"/>
              </a:spcAft>
              <a:buNone/>
            </a:pPr>
            <a:r>
              <a:rPr lang="en" sz="2000">
                <a:latin typeface="Montserrat"/>
                <a:ea typeface="Montserrat"/>
                <a:cs typeface="Montserrat"/>
                <a:sym typeface="Montserrat"/>
              </a:rPr>
              <a:t>Equal Pay </a:t>
            </a:r>
            <a:endParaRPr sz="2000">
              <a:latin typeface="Montserrat"/>
              <a:ea typeface="Montserrat"/>
              <a:cs typeface="Montserrat"/>
              <a:sym typeface="Montserrat"/>
            </a:endParaRPr>
          </a:p>
          <a:p>
            <a:pPr indent="0" lvl="0" marL="0" rtl="0" algn="l">
              <a:spcBef>
                <a:spcPts val="1600"/>
              </a:spcBef>
              <a:spcAft>
                <a:spcPts val="0"/>
              </a:spcAft>
              <a:buNone/>
            </a:pPr>
            <a:r>
              <a:rPr lang="en" sz="2000">
                <a:latin typeface="Montserrat"/>
                <a:ea typeface="Montserrat"/>
                <a:cs typeface="Montserrat"/>
                <a:sym typeface="Montserrat"/>
              </a:rPr>
              <a:t>Extensive Training </a:t>
            </a:r>
            <a:endParaRPr sz="2000">
              <a:latin typeface="Montserrat"/>
              <a:ea typeface="Montserrat"/>
              <a:cs typeface="Montserrat"/>
              <a:sym typeface="Montserrat"/>
            </a:endParaRPr>
          </a:p>
          <a:p>
            <a:pPr indent="0" lvl="0" marL="0" rtl="0" algn="l">
              <a:spcBef>
                <a:spcPts val="1600"/>
              </a:spcBef>
              <a:spcAft>
                <a:spcPts val="0"/>
              </a:spcAft>
              <a:buNone/>
            </a:pPr>
            <a:r>
              <a:rPr lang="en" sz="2000">
                <a:latin typeface="Montserrat"/>
                <a:ea typeface="Montserrat"/>
                <a:cs typeface="Montserrat"/>
                <a:sym typeface="Montserrat"/>
              </a:rPr>
              <a:t>Female Lead Board</a:t>
            </a:r>
            <a:endParaRPr sz="2000">
              <a:latin typeface="Montserrat"/>
              <a:ea typeface="Montserrat"/>
              <a:cs typeface="Montserrat"/>
              <a:sym typeface="Montserrat"/>
            </a:endParaRPr>
          </a:p>
          <a:p>
            <a:pPr indent="0" lvl="0" marL="0" rtl="0" algn="l">
              <a:spcBef>
                <a:spcPts val="1600"/>
              </a:spcBef>
              <a:spcAft>
                <a:spcPts val="0"/>
              </a:spcAft>
              <a:buNone/>
            </a:pPr>
            <a:r>
              <a:rPr lang="en" sz="2000">
                <a:latin typeface="Montserrat"/>
                <a:ea typeface="Montserrat"/>
                <a:cs typeface="Montserrat"/>
                <a:sym typeface="Montserrat"/>
              </a:rPr>
              <a:t>Gender Balanced Workplace</a:t>
            </a:r>
            <a:endParaRPr sz="2000">
              <a:latin typeface="Montserrat"/>
              <a:ea typeface="Montserrat"/>
              <a:cs typeface="Montserrat"/>
              <a:sym typeface="Montserrat"/>
            </a:endParaRPr>
          </a:p>
          <a:p>
            <a:pPr indent="0" lvl="0" marL="0" rtl="0" algn="l">
              <a:spcBef>
                <a:spcPts val="1600"/>
              </a:spcBef>
              <a:spcAft>
                <a:spcPts val="0"/>
              </a:spcAft>
              <a:buNone/>
            </a:pPr>
            <a:r>
              <a:rPr lang="en" sz="2000">
                <a:latin typeface="Montserrat"/>
                <a:ea typeface="Montserrat"/>
                <a:cs typeface="Montserrat"/>
                <a:sym typeface="Montserrat"/>
              </a:rPr>
              <a:t>Work Life</a:t>
            </a:r>
            <a:r>
              <a:rPr lang="en" sz="2000">
                <a:latin typeface="Montserrat"/>
                <a:ea typeface="Montserrat"/>
                <a:cs typeface="Montserrat"/>
                <a:sym typeface="Montserrat"/>
              </a:rPr>
              <a:t> Balance </a:t>
            </a:r>
            <a:endParaRPr sz="2000">
              <a:latin typeface="Montserrat"/>
              <a:ea typeface="Montserrat"/>
              <a:cs typeface="Montserrat"/>
              <a:sym typeface="Montserrat"/>
            </a:endParaRPr>
          </a:p>
          <a:p>
            <a:pPr indent="0" lvl="0" marL="0" rtl="0" algn="l">
              <a:spcBef>
                <a:spcPts val="1600"/>
              </a:spcBef>
              <a:spcAft>
                <a:spcPts val="0"/>
              </a:spcAft>
              <a:buNone/>
            </a:pPr>
            <a:r>
              <a:rPr lang="en" sz="2000">
                <a:latin typeface="Montserrat"/>
                <a:ea typeface="Montserrat"/>
                <a:cs typeface="Montserrat"/>
                <a:sym typeface="Montserrat"/>
              </a:rPr>
              <a:t>Flexible Schedule</a:t>
            </a:r>
            <a:r>
              <a:rPr b="1" lang="en" sz="2000">
                <a:latin typeface="Montserrat"/>
                <a:ea typeface="Montserrat"/>
                <a:cs typeface="Montserrat"/>
                <a:sym typeface="Montserrat"/>
              </a:rPr>
              <a:t> </a:t>
            </a:r>
            <a:endParaRPr b="1" sz="2000">
              <a:latin typeface="Montserrat"/>
              <a:ea typeface="Montserrat"/>
              <a:cs typeface="Montserrat"/>
              <a:sym typeface="Montserrat"/>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cxnSp>
        <p:nvCxnSpPr>
          <p:cNvPr id="362" name="Google Shape;362;p24"/>
          <p:cNvCxnSpPr/>
          <p:nvPr/>
        </p:nvCxnSpPr>
        <p:spPr>
          <a:xfrm flipH="1" rot="10800000">
            <a:off x="1768075" y="2078700"/>
            <a:ext cx="2936100" cy="53700"/>
          </a:xfrm>
          <a:prstGeom prst="straightConnector1">
            <a:avLst/>
          </a:prstGeom>
          <a:noFill/>
          <a:ln cap="flat" cmpd="sng" w="9525">
            <a:solidFill>
              <a:schemeClr val="dk2"/>
            </a:solidFill>
            <a:prstDash val="solid"/>
            <a:round/>
            <a:headEnd len="med" w="med" type="none"/>
            <a:tailEnd len="med" w="med" type="triangle"/>
          </a:ln>
        </p:spPr>
      </p:cxnSp>
      <p:cxnSp>
        <p:nvCxnSpPr>
          <p:cNvPr id="363" name="Google Shape;363;p24"/>
          <p:cNvCxnSpPr/>
          <p:nvPr/>
        </p:nvCxnSpPr>
        <p:spPr>
          <a:xfrm>
            <a:off x="1757375" y="2828925"/>
            <a:ext cx="3000300" cy="385800"/>
          </a:xfrm>
          <a:prstGeom prst="straightConnector1">
            <a:avLst/>
          </a:prstGeom>
          <a:noFill/>
          <a:ln cap="flat" cmpd="sng" w="9525">
            <a:solidFill>
              <a:schemeClr val="dk2"/>
            </a:solidFill>
            <a:prstDash val="solid"/>
            <a:round/>
            <a:headEnd len="med" w="med" type="none"/>
            <a:tailEnd len="med" w="med" type="triangle"/>
          </a:ln>
        </p:spPr>
      </p:cxnSp>
      <p:cxnSp>
        <p:nvCxnSpPr>
          <p:cNvPr id="364" name="Google Shape;364;p24"/>
          <p:cNvCxnSpPr/>
          <p:nvPr/>
        </p:nvCxnSpPr>
        <p:spPr>
          <a:xfrm>
            <a:off x="1703775" y="2903925"/>
            <a:ext cx="3096900" cy="846600"/>
          </a:xfrm>
          <a:prstGeom prst="straightConnector1">
            <a:avLst/>
          </a:prstGeom>
          <a:noFill/>
          <a:ln cap="flat" cmpd="sng" w="9525">
            <a:solidFill>
              <a:schemeClr val="dk2"/>
            </a:solidFill>
            <a:prstDash val="solid"/>
            <a:round/>
            <a:headEnd len="med" w="med" type="none"/>
            <a:tailEnd len="med" w="med" type="triangle"/>
          </a:ln>
        </p:spPr>
      </p:cxnSp>
      <p:cxnSp>
        <p:nvCxnSpPr>
          <p:cNvPr id="365" name="Google Shape;365;p24"/>
          <p:cNvCxnSpPr/>
          <p:nvPr/>
        </p:nvCxnSpPr>
        <p:spPr>
          <a:xfrm flipH="1" rot="10800000">
            <a:off x="1489475" y="1575300"/>
            <a:ext cx="3300300" cy="2614500"/>
          </a:xfrm>
          <a:prstGeom prst="straightConnector1">
            <a:avLst/>
          </a:prstGeom>
          <a:noFill/>
          <a:ln cap="flat" cmpd="sng" w="9525">
            <a:solidFill>
              <a:schemeClr val="dk2"/>
            </a:solidFill>
            <a:prstDash val="solid"/>
            <a:round/>
            <a:headEnd len="med" w="med" type="none"/>
            <a:tailEnd len="med" w="med" type="triangle"/>
          </a:ln>
        </p:spPr>
      </p:cxnSp>
      <p:cxnSp>
        <p:nvCxnSpPr>
          <p:cNvPr id="366" name="Google Shape;366;p24"/>
          <p:cNvCxnSpPr/>
          <p:nvPr/>
        </p:nvCxnSpPr>
        <p:spPr>
          <a:xfrm>
            <a:off x="1693075" y="3504000"/>
            <a:ext cx="3075300" cy="835800"/>
          </a:xfrm>
          <a:prstGeom prst="straightConnector1">
            <a:avLst/>
          </a:prstGeom>
          <a:noFill/>
          <a:ln cap="flat" cmpd="sng" w="9525">
            <a:solidFill>
              <a:schemeClr val="dk2"/>
            </a:solidFill>
            <a:prstDash val="solid"/>
            <a:round/>
            <a:headEnd len="med" w="med" type="none"/>
            <a:tailEnd len="med" w="med" type="triangle"/>
          </a:ln>
        </p:spPr>
      </p:cxnSp>
      <p:cxnSp>
        <p:nvCxnSpPr>
          <p:cNvPr id="367" name="Google Shape;367;p24"/>
          <p:cNvCxnSpPr>
            <a:endCxn id="361" idx="1"/>
          </p:cNvCxnSpPr>
          <p:nvPr/>
        </p:nvCxnSpPr>
        <p:spPr>
          <a:xfrm>
            <a:off x="1661000" y="2078875"/>
            <a:ext cx="3107100" cy="585900"/>
          </a:xfrm>
          <a:prstGeom prst="straightConnector1">
            <a:avLst/>
          </a:prstGeom>
          <a:noFill/>
          <a:ln cap="flat" cmpd="sng" w="9525">
            <a:solidFill>
              <a:schemeClr val="dk2"/>
            </a:solidFill>
            <a:prstDash val="solid"/>
            <a:round/>
            <a:headEnd len="med" w="med" type="none"/>
            <a:tailEnd len="med" w="med" type="triangle"/>
          </a:ln>
        </p:spPr>
      </p:cxnSp>
      <p:cxnSp>
        <p:nvCxnSpPr>
          <p:cNvPr id="368" name="Google Shape;368;p24"/>
          <p:cNvCxnSpPr/>
          <p:nvPr/>
        </p:nvCxnSpPr>
        <p:spPr>
          <a:xfrm>
            <a:off x="1060850" y="1510900"/>
            <a:ext cx="3611100" cy="32100"/>
          </a:xfrm>
          <a:prstGeom prst="straightConnector1">
            <a:avLst/>
          </a:prstGeom>
          <a:noFill/>
          <a:ln cap="flat" cmpd="sng" w="9525">
            <a:solidFill>
              <a:schemeClr val="dk2"/>
            </a:solidFill>
            <a:prstDash val="solid"/>
            <a:round/>
            <a:headEnd len="med" w="med" type="none"/>
            <a:tailEnd len="med" w="med" type="triangle"/>
          </a:ln>
        </p:spPr>
      </p:cxnSp>
      <p:cxnSp>
        <p:nvCxnSpPr>
          <p:cNvPr id="369" name="Google Shape;369;p24"/>
          <p:cNvCxnSpPr/>
          <p:nvPr/>
        </p:nvCxnSpPr>
        <p:spPr>
          <a:xfrm flipH="1" rot="10800000">
            <a:off x="1650200" y="1532400"/>
            <a:ext cx="3086100" cy="1971600"/>
          </a:xfrm>
          <a:prstGeom prst="straightConnector1">
            <a:avLst/>
          </a:prstGeom>
          <a:noFill/>
          <a:ln cap="flat" cmpd="sng" w="9525">
            <a:solidFill>
              <a:schemeClr val="dk2"/>
            </a:solidFill>
            <a:prstDash val="solid"/>
            <a:round/>
            <a:headEnd len="med" w="med" type="none"/>
            <a:tailEnd len="med" w="med" type="triangle"/>
          </a:ln>
        </p:spPr>
      </p:cxnSp>
      <p:cxnSp>
        <p:nvCxnSpPr>
          <p:cNvPr id="370" name="Google Shape;370;p24"/>
          <p:cNvCxnSpPr/>
          <p:nvPr/>
        </p:nvCxnSpPr>
        <p:spPr>
          <a:xfrm flipH="1" rot="10800000">
            <a:off x="1660925" y="1575275"/>
            <a:ext cx="3043200" cy="1285800"/>
          </a:xfrm>
          <a:prstGeom prst="straightConnector1">
            <a:avLst/>
          </a:prstGeom>
          <a:noFill/>
          <a:ln cap="flat" cmpd="sng" w="9525">
            <a:solidFill>
              <a:schemeClr val="dk2"/>
            </a:solidFill>
            <a:prstDash val="solid"/>
            <a:round/>
            <a:headEnd len="med" w="med" type="none"/>
            <a:tailEnd len="med" w="med" type="triangle"/>
          </a:ln>
        </p:spPr>
      </p:cxnSp>
      <p:cxnSp>
        <p:nvCxnSpPr>
          <p:cNvPr id="371" name="Google Shape;371;p24"/>
          <p:cNvCxnSpPr/>
          <p:nvPr/>
        </p:nvCxnSpPr>
        <p:spPr>
          <a:xfrm flipH="1" rot="10800000">
            <a:off x="1682350" y="1575300"/>
            <a:ext cx="3021900" cy="5571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5"/>
          <p:cNvSpPr txBox="1"/>
          <p:nvPr/>
        </p:nvSpPr>
        <p:spPr>
          <a:xfrm>
            <a:off x="0" y="85725"/>
            <a:ext cx="8958300" cy="115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highlight>
                  <a:srgbClr val="FFFFFF"/>
                </a:highlight>
                <a:latin typeface="Montserrat"/>
                <a:ea typeface="Montserrat"/>
                <a:cs typeface="Montserrat"/>
                <a:sym typeface="Montserrat"/>
              </a:rPr>
              <a:t>Best practice for strategic employmen</a:t>
            </a:r>
            <a:r>
              <a:rPr b="1" lang="en" sz="3000">
                <a:highlight>
                  <a:srgbClr val="FFFFFF"/>
                </a:highlight>
                <a:latin typeface="Montserrat"/>
                <a:ea typeface="Montserrat"/>
                <a:cs typeface="Montserrat"/>
                <a:sym typeface="Montserrat"/>
              </a:rPr>
              <a:t>t</a:t>
            </a:r>
            <a:endParaRPr b="1" sz="3000">
              <a:highlight>
                <a:srgbClr val="FFFFFF"/>
              </a:highlight>
              <a:latin typeface="Montserrat"/>
              <a:ea typeface="Montserrat"/>
              <a:cs typeface="Montserrat"/>
              <a:sym typeface="Montserrat"/>
            </a:endParaRPr>
          </a:p>
        </p:txBody>
      </p:sp>
      <p:sp>
        <p:nvSpPr>
          <p:cNvPr id="377" name="Google Shape;377;p25"/>
          <p:cNvSpPr txBox="1"/>
          <p:nvPr/>
        </p:nvSpPr>
        <p:spPr>
          <a:xfrm>
            <a:off x="313300" y="791975"/>
            <a:ext cx="7371600" cy="3742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lang="en" sz="2500" u="sng">
                <a:highlight>
                  <a:srgbClr val="FCFCFC"/>
                </a:highlight>
                <a:latin typeface="Montserrat"/>
                <a:ea typeface="Montserrat"/>
                <a:cs typeface="Montserrat"/>
                <a:sym typeface="Montserrat"/>
              </a:rPr>
              <a:t>C</a:t>
            </a:r>
            <a:r>
              <a:rPr lang="en" sz="2500" u="sng">
                <a:highlight>
                  <a:srgbClr val="FCFCFC"/>
                </a:highlight>
                <a:latin typeface="Montserrat"/>
                <a:ea typeface="Montserrat"/>
                <a:cs typeface="Montserrat"/>
                <a:sym typeface="Montserrat"/>
              </a:rPr>
              <a:t>ore Competency Testing </a:t>
            </a:r>
            <a:endParaRPr sz="2500">
              <a:latin typeface="Montserrat"/>
              <a:ea typeface="Montserrat"/>
              <a:cs typeface="Montserrat"/>
              <a:sym typeface="Montserrat"/>
            </a:endParaRPr>
          </a:p>
          <a:p>
            <a:pPr indent="-355600" lvl="0" marL="457200" rtl="0" algn="l">
              <a:lnSpc>
                <a:spcPct val="115000"/>
              </a:lnSpc>
              <a:spcBef>
                <a:spcPts val="400"/>
              </a:spcBef>
              <a:spcAft>
                <a:spcPts val="0"/>
              </a:spcAft>
              <a:buSzPts val="2000"/>
              <a:buFont typeface="Montserrat"/>
              <a:buChar char="❏"/>
            </a:pPr>
            <a:r>
              <a:rPr lang="en" sz="2000">
                <a:latin typeface="Montserrat"/>
                <a:ea typeface="Montserrat"/>
                <a:cs typeface="Montserrat"/>
                <a:sym typeface="Montserrat"/>
              </a:rPr>
              <a:t>Core competency testing helps paint a better picture for employers about the potential of individual staff members</a:t>
            </a:r>
            <a:endParaRPr sz="2000">
              <a:latin typeface="Montserrat"/>
              <a:ea typeface="Montserrat"/>
              <a:cs typeface="Montserrat"/>
              <a:sym typeface="Montserrat"/>
            </a:endParaRPr>
          </a:p>
          <a:p>
            <a:pPr indent="-355600" lvl="0" marL="457200" rtl="0" algn="l">
              <a:lnSpc>
                <a:spcPct val="115000"/>
              </a:lnSpc>
              <a:spcBef>
                <a:spcPts val="0"/>
              </a:spcBef>
              <a:spcAft>
                <a:spcPts val="0"/>
              </a:spcAft>
              <a:buSzPts val="2000"/>
              <a:buFont typeface="Montserrat"/>
              <a:buChar char="❏"/>
            </a:pPr>
            <a:r>
              <a:rPr lang="en" sz="2000">
                <a:latin typeface="Montserrat"/>
                <a:ea typeface="Montserrat"/>
                <a:cs typeface="Montserrat"/>
                <a:sym typeface="Montserrat"/>
              </a:rPr>
              <a:t>Employee development and engagement in the job is really important to hire properly</a:t>
            </a:r>
            <a:endParaRPr sz="2000">
              <a:latin typeface="Montserrat"/>
              <a:ea typeface="Montserrat"/>
              <a:cs typeface="Montserrat"/>
              <a:sym typeface="Montserrat"/>
            </a:endParaRPr>
          </a:p>
          <a:p>
            <a:pPr indent="-355600" lvl="0" marL="457200" rtl="0" algn="l">
              <a:lnSpc>
                <a:spcPct val="115000"/>
              </a:lnSpc>
              <a:spcBef>
                <a:spcPts val="0"/>
              </a:spcBef>
              <a:spcAft>
                <a:spcPts val="0"/>
              </a:spcAft>
              <a:buSzPts val="2000"/>
              <a:buFont typeface="Montserrat"/>
              <a:buChar char="❏"/>
            </a:pPr>
            <a:r>
              <a:rPr lang="en" sz="2000">
                <a:latin typeface="Montserrat"/>
                <a:ea typeface="Montserrat"/>
                <a:cs typeface="Montserrat"/>
                <a:sym typeface="Montserrat"/>
              </a:rPr>
              <a:t> Hiring  employees that have the right skills, experience, and knowledge and fit for the job</a:t>
            </a:r>
            <a:endParaRPr u="sng">
              <a:highlight>
                <a:srgbClr val="FCFCFC"/>
              </a:highlight>
              <a:latin typeface="Montserrat"/>
              <a:ea typeface="Montserrat"/>
              <a:cs typeface="Montserrat"/>
              <a:sym typeface="Montserrat"/>
            </a:endParaRPr>
          </a:p>
          <a:p>
            <a:pPr indent="0" lvl="0" marL="0" rtl="0" algn="l">
              <a:lnSpc>
                <a:spcPct val="115000"/>
              </a:lnSpc>
              <a:spcBef>
                <a:spcPts val="1800"/>
              </a:spcBef>
              <a:spcAft>
                <a:spcPts val="0"/>
              </a:spcAft>
              <a:buNone/>
            </a:pPr>
            <a:r>
              <a:t/>
            </a:r>
            <a:endParaRPr sz="2000"/>
          </a:p>
          <a:p>
            <a:pPr indent="0" lvl="0" marL="457200" rtl="0" algn="l">
              <a:lnSpc>
                <a:spcPct val="115000"/>
              </a:lnSpc>
              <a:spcBef>
                <a:spcPts val="400"/>
              </a:spcBef>
              <a:spcAft>
                <a:spcPts val="0"/>
              </a:spcAft>
              <a:buNone/>
            </a:pPr>
            <a:r>
              <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26"/>
          <p:cNvSpPr txBox="1"/>
          <p:nvPr>
            <p:ph type="ctrTitle"/>
          </p:nvPr>
        </p:nvSpPr>
        <p:spPr>
          <a:xfrm>
            <a:off x="-106050" y="-43525"/>
            <a:ext cx="9250200" cy="66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000"/>
              <a:t>                </a:t>
            </a:r>
            <a:r>
              <a:rPr lang="en" sz="2200">
                <a:solidFill>
                  <a:srgbClr val="000000"/>
                </a:solidFill>
                <a:highlight>
                  <a:srgbClr val="FFFFFF"/>
                </a:highlight>
                <a:latin typeface="Montserrat"/>
                <a:ea typeface="Montserrat"/>
                <a:cs typeface="Montserrat"/>
                <a:sym typeface="Montserrat"/>
              </a:rPr>
              <a:t>Best practices for employment relations in the US</a:t>
            </a:r>
            <a:endParaRPr sz="2200">
              <a:solidFill>
                <a:srgbClr val="000000"/>
              </a:solidFill>
              <a:highlight>
                <a:srgbClr val="FFFFFF"/>
              </a:highlight>
              <a:latin typeface="Montserrat"/>
              <a:ea typeface="Montserrat"/>
              <a:cs typeface="Montserrat"/>
              <a:sym typeface="Montserrat"/>
            </a:endParaRPr>
          </a:p>
        </p:txBody>
      </p:sp>
      <p:sp>
        <p:nvSpPr>
          <p:cNvPr id="383" name="Google Shape;383;p26"/>
          <p:cNvSpPr txBox="1"/>
          <p:nvPr>
            <p:ph idx="1" type="subTitle"/>
          </p:nvPr>
        </p:nvSpPr>
        <p:spPr>
          <a:xfrm>
            <a:off x="76725" y="557000"/>
            <a:ext cx="8520600" cy="3045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lang="en" sz="1200" u="sng">
                <a:solidFill>
                  <a:srgbClr val="000000"/>
                </a:solidFill>
              </a:rPr>
              <a:t>    </a:t>
            </a:r>
            <a:endParaRPr sz="1200" u="sng">
              <a:solidFill>
                <a:srgbClr val="000000"/>
              </a:solidFill>
              <a:highlight>
                <a:srgbClr val="FFFFFF"/>
              </a:highlight>
            </a:endParaRPr>
          </a:p>
          <a:p>
            <a:pPr indent="0" lvl="0" marL="0" rtl="0" algn="l">
              <a:lnSpc>
                <a:spcPct val="150000"/>
              </a:lnSpc>
              <a:spcBef>
                <a:spcPts val="0"/>
              </a:spcBef>
              <a:spcAft>
                <a:spcPts val="0"/>
              </a:spcAft>
              <a:buNone/>
            </a:pPr>
            <a:r>
              <a:rPr lang="en" sz="1400" u="sng">
                <a:solidFill>
                  <a:srgbClr val="000000"/>
                </a:solidFill>
                <a:highlight>
                  <a:srgbClr val="FFFFFF"/>
                </a:highlight>
                <a:latin typeface="Montserrat"/>
                <a:ea typeface="Montserrat"/>
                <a:cs typeface="Montserrat"/>
                <a:sym typeface="Montserrat"/>
              </a:rPr>
              <a:t>Promote Dialogue and Communication</a:t>
            </a:r>
            <a:endParaRPr sz="1400" u="sng">
              <a:solidFill>
                <a:srgbClr val="000000"/>
              </a:solidFill>
              <a:highlight>
                <a:srgbClr val="FFFFFF"/>
              </a:highlight>
              <a:latin typeface="Montserrat"/>
              <a:ea typeface="Montserrat"/>
              <a:cs typeface="Montserrat"/>
              <a:sym typeface="Montserrat"/>
            </a:endParaRPr>
          </a:p>
          <a:p>
            <a:pPr indent="457200" lvl="0" marL="457200" rtl="0" algn="l">
              <a:lnSpc>
                <a:spcPct val="150000"/>
              </a:lnSpc>
              <a:spcBef>
                <a:spcPts val="0"/>
              </a:spcBef>
              <a:spcAft>
                <a:spcPts val="0"/>
              </a:spcAft>
              <a:buNone/>
            </a:pPr>
            <a:r>
              <a:rPr lang="en" sz="1300">
                <a:solidFill>
                  <a:srgbClr val="000000"/>
                </a:solidFill>
              </a:rPr>
              <a:t>Open dialogue and clear communication is key to good employee relations</a:t>
            </a:r>
            <a:endParaRPr sz="1300">
              <a:solidFill>
                <a:srgbClr val="000000"/>
              </a:solidFill>
            </a:endParaRPr>
          </a:p>
          <a:p>
            <a:pPr indent="457200" lvl="0" marL="457200" rtl="0" algn="l">
              <a:lnSpc>
                <a:spcPct val="150000"/>
              </a:lnSpc>
              <a:spcBef>
                <a:spcPts val="0"/>
              </a:spcBef>
              <a:spcAft>
                <a:spcPts val="0"/>
              </a:spcAft>
              <a:buNone/>
            </a:pPr>
            <a:r>
              <a:rPr lang="en" sz="1300">
                <a:solidFill>
                  <a:srgbClr val="000000"/>
                </a:solidFill>
              </a:rPr>
              <a:t>Good communication helps to avoid employee confusion and unnecessary stress.</a:t>
            </a:r>
            <a:endParaRPr sz="1300">
              <a:solidFill>
                <a:srgbClr val="000000"/>
              </a:solidFill>
            </a:endParaRPr>
          </a:p>
          <a:p>
            <a:pPr indent="0" lvl="0" marL="0" rtl="0" algn="l">
              <a:lnSpc>
                <a:spcPct val="150000"/>
              </a:lnSpc>
              <a:spcBef>
                <a:spcPts val="0"/>
              </a:spcBef>
              <a:spcAft>
                <a:spcPts val="0"/>
              </a:spcAft>
              <a:buNone/>
            </a:pPr>
            <a:r>
              <a:rPr lang="en" sz="1400" u="sng">
                <a:solidFill>
                  <a:srgbClr val="000000"/>
                </a:solidFill>
                <a:highlight>
                  <a:srgbClr val="FFFFFF"/>
                </a:highlight>
                <a:latin typeface="Montserrat"/>
                <a:ea typeface="Montserrat"/>
                <a:cs typeface="Montserrat"/>
                <a:sym typeface="Montserrat"/>
              </a:rPr>
              <a:t>Focus on Company Missions and Values</a:t>
            </a:r>
            <a:endParaRPr sz="1400" u="sng">
              <a:solidFill>
                <a:srgbClr val="000000"/>
              </a:solidFill>
              <a:highlight>
                <a:srgbClr val="FFFFFF"/>
              </a:highlight>
              <a:latin typeface="Montserrat"/>
              <a:ea typeface="Montserrat"/>
              <a:cs typeface="Montserrat"/>
              <a:sym typeface="Montserrat"/>
            </a:endParaRPr>
          </a:p>
          <a:p>
            <a:pPr indent="0" lvl="0" marL="0" rtl="0" algn="l">
              <a:lnSpc>
                <a:spcPct val="150000"/>
              </a:lnSpc>
              <a:spcBef>
                <a:spcPts val="0"/>
              </a:spcBef>
              <a:spcAft>
                <a:spcPts val="0"/>
              </a:spcAft>
              <a:buNone/>
            </a:pPr>
            <a:r>
              <a:rPr lang="en" sz="1300">
                <a:solidFill>
                  <a:srgbClr val="222222"/>
                </a:solidFill>
              </a:rPr>
              <a:t>    		Sharing with employees the company values and mission. </a:t>
            </a:r>
            <a:endParaRPr sz="1300">
              <a:solidFill>
                <a:srgbClr val="222222"/>
              </a:solidFill>
            </a:endParaRPr>
          </a:p>
          <a:p>
            <a:pPr indent="0" lvl="0" marL="0" rtl="0" algn="l">
              <a:lnSpc>
                <a:spcPct val="150000"/>
              </a:lnSpc>
              <a:spcBef>
                <a:spcPts val="0"/>
              </a:spcBef>
              <a:spcAft>
                <a:spcPts val="0"/>
              </a:spcAft>
              <a:buNone/>
            </a:pPr>
            <a:r>
              <a:rPr lang="en" sz="1300">
                <a:solidFill>
                  <a:srgbClr val="222222"/>
                </a:solidFill>
              </a:rPr>
              <a:t>  		</a:t>
            </a:r>
            <a:r>
              <a:rPr lang="en" sz="1300">
                <a:solidFill>
                  <a:srgbClr val="222222"/>
                </a:solidFill>
              </a:rPr>
              <a:t>Most people want to be part of something bigger than themselves.</a:t>
            </a:r>
            <a:r>
              <a:rPr b="1" lang="en" sz="1400">
                <a:solidFill>
                  <a:schemeClr val="dk1"/>
                </a:solidFill>
                <a:latin typeface="Montserrat"/>
                <a:ea typeface="Montserrat"/>
                <a:cs typeface="Montserrat"/>
                <a:sym typeface="Montserrat"/>
              </a:rPr>
              <a:t>	</a:t>
            </a:r>
            <a:r>
              <a:rPr b="1" lang="en" sz="1400">
                <a:solidFill>
                  <a:schemeClr val="dk1"/>
                </a:solidFill>
                <a:highlight>
                  <a:srgbClr val="FFFFFF"/>
                </a:highlight>
                <a:latin typeface="Montserrat"/>
                <a:ea typeface="Montserrat"/>
                <a:cs typeface="Montserrat"/>
                <a:sym typeface="Montserrat"/>
              </a:rPr>
              <a:t>	     </a:t>
            </a:r>
            <a:endParaRPr b="1" sz="1400">
              <a:solidFill>
                <a:schemeClr val="dk1"/>
              </a:solidFill>
              <a:highlight>
                <a:srgbClr val="FFFFFF"/>
              </a:highlight>
              <a:latin typeface="Montserrat"/>
              <a:ea typeface="Montserrat"/>
              <a:cs typeface="Montserrat"/>
              <a:sym typeface="Montserrat"/>
            </a:endParaRPr>
          </a:p>
          <a:p>
            <a:pPr indent="0" lvl="0" marL="0" rtl="0" algn="l">
              <a:lnSpc>
                <a:spcPct val="150000"/>
              </a:lnSpc>
              <a:spcBef>
                <a:spcPts val="0"/>
              </a:spcBef>
              <a:spcAft>
                <a:spcPts val="0"/>
              </a:spcAft>
              <a:buNone/>
            </a:pPr>
            <a:r>
              <a:rPr b="1" lang="en" sz="1400">
                <a:solidFill>
                  <a:srgbClr val="000000"/>
                </a:solidFill>
                <a:highlight>
                  <a:srgbClr val="FFFFFF"/>
                </a:highlight>
                <a:latin typeface="Montserrat"/>
                <a:ea typeface="Montserrat"/>
                <a:cs typeface="Montserrat"/>
                <a:sym typeface="Montserrat"/>
              </a:rPr>
              <a:t> </a:t>
            </a:r>
            <a:r>
              <a:rPr lang="en" sz="1400" u="sng">
                <a:solidFill>
                  <a:srgbClr val="000000"/>
                </a:solidFill>
                <a:highlight>
                  <a:srgbClr val="FFFFFF"/>
                </a:highlight>
                <a:latin typeface="Montserrat"/>
                <a:ea typeface="Montserrat"/>
                <a:cs typeface="Montserrat"/>
                <a:sym typeface="Montserrat"/>
              </a:rPr>
              <a:t>Help Employees Feel Valued</a:t>
            </a:r>
            <a:endParaRPr sz="1400" u="sng">
              <a:solidFill>
                <a:srgbClr val="000000"/>
              </a:solidFill>
              <a:highlight>
                <a:srgbClr val="FFFFFF"/>
              </a:highlight>
            </a:endParaRPr>
          </a:p>
          <a:p>
            <a:pPr indent="0" lvl="0" marL="914400" rtl="0" algn="l">
              <a:lnSpc>
                <a:spcPct val="162500"/>
              </a:lnSpc>
              <a:spcBef>
                <a:spcPts val="0"/>
              </a:spcBef>
              <a:spcAft>
                <a:spcPts val="0"/>
              </a:spcAft>
              <a:buNone/>
            </a:pPr>
            <a:r>
              <a:rPr lang="en" sz="1300">
                <a:solidFill>
                  <a:srgbClr val="222222"/>
                </a:solidFill>
              </a:rPr>
              <a:t>Say thank you for big and small things. It can range from a simple thank you card to verbal appreciation</a:t>
            </a:r>
            <a:r>
              <a:rPr b="1" lang="en" sz="1300">
                <a:solidFill>
                  <a:srgbClr val="222222"/>
                </a:solidFill>
              </a:rPr>
              <a:t>.</a:t>
            </a:r>
            <a:endParaRPr sz="1300">
              <a:solidFill>
                <a:srgbClr val="222222"/>
              </a:solidFill>
            </a:endParaRPr>
          </a:p>
          <a:p>
            <a:pPr indent="0" lvl="0" marL="914400" rtl="0" algn="l">
              <a:spcBef>
                <a:spcPts val="0"/>
              </a:spcBef>
              <a:spcAft>
                <a:spcPts val="0"/>
              </a:spcAft>
              <a:buNone/>
            </a:pPr>
            <a:r>
              <a:rPr lang="en" sz="1300">
                <a:solidFill>
                  <a:srgbClr val="222222"/>
                </a:solidFill>
              </a:rPr>
              <a:t> Appreciation for a well-done job does more to motivate than does criticism. But, it can be human nature to focus on the negative aspects of employee performance. </a:t>
            </a:r>
            <a:r>
              <a:rPr lang="en" sz="1200">
                <a:solidFill>
                  <a:srgbClr val="222222"/>
                </a:solidFill>
              </a:rPr>
              <a:t> </a:t>
            </a:r>
            <a:endParaRPr sz="1400" u="sng">
              <a:solidFill>
                <a:schemeClr val="dk1"/>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400" u="sng">
                <a:solidFill>
                  <a:srgbClr val="000000"/>
                </a:solidFill>
                <a:highlight>
                  <a:srgbClr val="FFFFFF"/>
                </a:highlight>
                <a:latin typeface="Montserrat"/>
                <a:ea typeface="Montserrat"/>
                <a:cs typeface="Montserrat"/>
                <a:sym typeface="Montserrat"/>
              </a:rPr>
              <a:t>Inspire and Reward</a:t>
            </a:r>
            <a:endParaRPr sz="1400" u="sng">
              <a:solidFill>
                <a:srgbClr val="000000"/>
              </a:solidFill>
              <a:highlight>
                <a:srgbClr val="FFFFFF"/>
              </a:highlight>
              <a:latin typeface="Montserrat"/>
              <a:ea typeface="Montserrat"/>
              <a:cs typeface="Montserrat"/>
              <a:sym typeface="Montserrat"/>
            </a:endParaRPr>
          </a:p>
          <a:p>
            <a:pPr indent="0" lvl="0" marL="914400" rtl="0" algn="l">
              <a:spcBef>
                <a:spcPts val="0"/>
              </a:spcBef>
              <a:spcAft>
                <a:spcPts val="0"/>
              </a:spcAft>
              <a:buNone/>
            </a:pPr>
            <a:r>
              <a:rPr lang="en" sz="1300">
                <a:solidFill>
                  <a:srgbClr val="222222"/>
                </a:solidFill>
              </a:rPr>
              <a:t>Creating employee goals with employees instead of simply handing them down.</a:t>
            </a:r>
            <a:endParaRPr sz="1300">
              <a:solidFill>
                <a:srgbClr val="222222"/>
              </a:solidFill>
            </a:endParaRPr>
          </a:p>
          <a:p>
            <a:pPr indent="0" lvl="0" marL="914400" rtl="0" algn="l">
              <a:spcBef>
                <a:spcPts val="0"/>
              </a:spcBef>
              <a:spcAft>
                <a:spcPts val="0"/>
              </a:spcAft>
              <a:buNone/>
            </a:pPr>
            <a:r>
              <a:rPr lang="en" sz="1300">
                <a:solidFill>
                  <a:srgbClr val="222222"/>
                </a:solidFill>
              </a:rPr>
              <a:t>Encourage employees  short term and long term goals that are difficult but achievable. .</a:t>
            </a:r>
            <a:endParaRPr sz="1300">
              <a:solidFill>
                <a:srgbClr val="22222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27"/>
          <p:cNvSpPr txBox="1"/>
          <p:nvPr>
            <p:ph type="ctrTitle"/>
          </p:nvPr>
        </p:nvSpPr>
        <p:spPr>
          <a:xfrm>
            <a:off x="852125" y="258125"/>
            <a:ext cx="6903900" cy="419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200">
                <a:solidFill>
                  <a:srgbClr val="000000"/>
                </a:solidFill>
                <a:highlight>
                  <a:srgbClr val="FFFFFF"/>
                </a:highlight>
              </a:rPr>
              <a:t>3 Best practices examples to close the gender gap</a:t>
            </a:r>
            <a:endParaRPr sz="6000">
              <a:solidFill>
                <a:srgbClr val="000000"/>
              </a:solidFill>
              <a:highlight>
                <a:srgbClr val="FFFFFF"/>
              </a:highlight>
            </a:endParaRPr>
          </a:p>
        </p:txBody>
      </p:sp>
      <p:sp>
        <p:nvSpPr>
          <p:cNvPr id="389" name="Google Shape;389;p27"/>
          <p:cNvSpPr txBox="1"/>
          <p:nvPr>
            <p:ph idx="1" type="subTitle"/>
          </p:nvPr>
        </p:nvSpPr>
        <p:spPr>
          <a:xfrm>
            <a:off x="99750" y="825675"/>
            <a:ext cx="8520600" cy="7926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Clr>
                <a:srgbClr val="000000"/>
              </a:buClr>
              <a:buSzPts val="1400"/>
              <a:buAutoNum type="arabicPeriod"/>
            </a:pPr>
            <a:r>
              <a:rPr b="1" lang="en" sz="1400">
                <a:solidFill>
                  <a:srgbClr val="000000"/>
                </a:solidFill>
                <a:highlight>
                  <a:srgbClr val="FFFFFF"/>
                </a:highlight>
              </a:rPr>
              <a:t>Require diverse candidate pools for hiring, promoting and filling board seats</a:t>
            </a:r>
            <a:endParaRPr b="1" sz="1400">
              <a:solidFill>
                <a:srgbClr val="000000"/>
              </a:solidFill>
              <a:highlight>
                <a:srgbClr val="FFFFFF"/>
              </a:highlight>
            </a:endParaRPr>
          </a:p>
          <a:p>
            <a:pPr indent="-317500" lvl="1" marL="914400" rtl="0" algn="l">
              <a:lnSpc>
                <a:spcPct val="150000"/>
              </a:lnSpc>
              <a:spcBef>
                <a:spcPts val="0"/>
              </a:spcBef>
              <a:spcAft>
                <a:spcPts val="0"/>
              </a:spcAft>
              <a:buClr>
                <a:srgbClr val="000000"/>
              </a:buClr>
              <a:buSzPts val="1400"/>
              <a:buAutoNum type="alphaLcPeriod"/>
            </a:pPr>
            <a:r>
              <a:rPr b="1" lang="en" sz="1400">
                <a:solidFill>
                  <a:srgbClr val="000000"/>
                </a:solidFill>
              </a:rPr>
              <a:t>Accepting more women in the interview process</a:t>
            </a:r>
            <a:endParaRPr b="1" sz="1400">
              <a:solidFill>
                <a:srgbClr val="000000"/>
              </a:solidFill>
            </a:endParaRPr>
          </a:p>
          <a:p>
            <a:pPr indent="-317500" lvl="1" marL="914400" rtl="0" algn="l">
              <a:lnSpc>
                <a:spcPct val="150000"/>
              </a:lnSpc>
              <a:spcBef>
                <a:spcPts val="0"/>
              </a:spcBef>
              <a:spcAft>
                <a:spcPts val="0"/>
              </a:spcAft>
              <a:buClr>
                <a:srgbClr val="000000"/>
              </a:buClr>
              <a:buSzPts val="1400"/>
              <a:buAutoNum type="alphaLcPeriod"/>
            </a:pPr>
            <a:r>
              <a:rPr b="1" lang="en" sz="1400">
                <a:solidFill>
                  <a:srgbClr val="000000"/>
                </a:solidFill>
              </a:rPr>
              <a:t>Promote women into management roles</a:t>
            </a:r>
            <a:endParaRPr b="1" sz="1400">
              <a:solidFill>
                <a:srgbClr val="000000"/>
              </a:solidFill>
            </a:endParaRPr>
          </a:p>
          <a:p>
            <a:pPr indent="0" lvl="0" marL="914400" rtl="0" algn="l">
              <a:lnSpc>
                <a:spcPct val="150000"/>
              </a:lnSpc>
              <a:spcBef>
                <a:spcPts val="0"/>
              </a:spcBef>
              <a:spcAft>
                <a:spcPts val="0"/>
              </a:spcAft>
              <a:buNone/>
            </a:pPr>
            <a:r>
              <a:t/>
            </a:r>
            <a:endParaRPr b="1" sz="1400">
              <a:solidFill>
                <a:srgbClr val="000000"/>
              </a:solidFill>
            </a:endParaRPr>
          </a:p>
          <a:p>
            <a:pPr indent="-317500" lvl="0" marL="457200" rtl="0" algn="l">
              <a:lnSpc>
                <a:spcPct val="150000"/>
              </a:lnSpc>
              <a:spcBef>
                <a:spcPts val="0"/>
              </a:spcBef>
              <a:spcAft>
                <a:spcPts val="0"/>
              </a:spcAft>
              <a:buClr>
                <a:srgbClr val="000000"/>
              </a:buClr>
              <a:buSzPts val="1400"/>
              <a:buAutoNum type="arabicPeriod"/>
            </a:pPr>
            <a:r>
              <a:rPr b="1" lang="en" sz="1400">
                <a:solidFill>
                  <a:srgbClr val="000000"/>
                </a:solidFill>
                <a:highlight>
                  <a:srgbClr val="FFFFFF"/>
                </a:highlight>
              </a:rPr>
              <a:t>Hire based on potential not just competencies and background</a:t>
            </a:r>
            <a:endParaRPr b="1" sz="1400">
              <a:solidFill>
                <a:srgbClr val="000000"/>
              </a:solidFill>
              <a:highlight>
                <a:srgbClr val="FFFFFF"/>
              </a:highlight>
            </a:endParaRPr>
          </a:p>
          <a:p>
            <a:pPr indent="-317500" lvl="1" marL="914400" rtl="0" algn="l">
              <a:lnSpc>
                <a:spcPct val="150000"/>
              </a:lnSpc>
              <a:spcBef>
                <a:spcPts val="0"/>
              </a:spcBef>
              <a:spcAft>
                <a:spcPts val="0"/>
              </a:spcAft>
              <a:buClr>
                <a:srgbClr val="000000"/>
              </a:buClr>
              <a:buSzPts val="1400"/>
              <a:buAutoNum type="alphaLcPeriod"/>
            </a:pPr>
            <a:r>
              <a:rPr b="1" lang="en" sz="1400">
                <a:solidFill>
                  <a:srgbClr val="000000"/>
                </a:solidFill>
              </a:rPr>
              <a:t>Hire on traits of curiosity, engagement, drive and passion</a:t>
            </a:r>
            <a:endParaRPr b="1" sz="1400">
              <a:solidFill>
                <a:srgbClr val="000000"/>
              </a:solidFill>
            </a:endParaRPr>
          </a:p>
          <a:p>
            <a:pPr indent="-317500" lvl="1" marL="914400" rtl="0" algn="l">
              <a:lnSpc>
                <a:spcPct val="150000"/>
              </a:lnSpc>
              <a:spcBef>
                <a:spcPts val="0"/>
              </a:spcBef>
              <a:spcAft>
                <a:spcPts val="0"/>
              </a:spcAft>
              <a:buClr>
                <a:srgbClr val="000000"/>
              </a:buClr>
              <a:buSzPts val="1400"/>
              <a:buAutoNum type="alphaLcPeriod"/>
            </a:pPr>
            <a:r>
              <a:rPr b="1" lang="en" sz="1400">
                <a:solidFill>
                  <a:srgbClr val="000000"/>
                </a:solidFill>
              </a:rPr>
              <a:t>Hiring based on </a:t>
            </a:r>
            <a:r>
              <a:rPr b="1" lang="en" sz="1400">
                <a:solidFill>
                  <a:srgbClr val="000000"/>
                </a:solidFill>
              </a:rPr>
              <a:t>potential</a:t>
            </a:r>
            <a:r>
              <a:rPr b="1" lang="en" sz="1400">
                <a:solidFill>
                  <a:srgbClr val="000000"/>
                </a:solidFill>
              </a:rPr>
              <a:t> levels the playing field and allows women to move upward</a:t>
            </a:r>
            <a:endParaRPr b="1" sz="1400">
              <a:solidFill>
                <a:srgbClr val="000000"/>
              </a:solidFill>
            </a:endParaRPr>
          </a:p>
          <a:p>
            <a:pPr indent="0" lvl="0" marL="914400" rtl="0" algn="l">
              <a:lnSpc>
                <a:spcPct val="150000"/>
              </a:lnSpc>
              <a:spcBef>
                <a:spcPts val="0"/>
              </a:spcBef>
              <a:spcAft>
                <a:spcPts val="0"/>
              </a:spcAft>
              <a:buNone/>
            </a:pPr>
            <a:r>
              <a:t/>
            </a:r>
            <a:endParaRPr b="1" sz="1400">
              <a:solidFill>
                <a:srgbClr val="000000"/>
              </a:solidFill>
            </a:endParaRPr>
          </a:p>
          <a:p>
            <a:pPr indent="-317500" lvl="0" marL="457200" rtl="0" algn="l">
              <a:lnSpc>
                <a:spcPct val="150000"/>
              </a:lnSpc>
              <a:spcBef>
                <a:spcPts val="0"/>
              </a:spcBef>
              <a:spcAft>
                <a:spcPts val="0"/>
              </a:spcAft>
              <a:buClr>
                <a:srgbClr val="000000"/>
              </a:buClr>
              <a:buSzPts val="1400"/>
              <a:buAutoNum type="arabicPeriod"/>
            </a:pPr>
            <a:r>
              <a:rPr b="1" lang="en" sz="1400">
                <a:solidFill>
                  <a:srgbClr val="000000"/>
                </a:solidFill>
                <a:highlight>
                  <a:srgbClr val="FFFFFF"/>
                </a:highlight>
              </a:rPr>
              <a:t>Put hiring managers through </a:t>
            </a:r>
            <a:r>
              <a:rPr b="1" lang="en" sz="1400">
                <a:solidFill>
                  <a:srgbClr val="000000"/>
                </a:solidFill>
                <a:highlight>
                  <a:srgbClr val="FFFFFF"/>
                </a:highlight>
              </a:rPr>
              <a:t>unconscious</a:t>
            </a:r>
            <a:r>
              <a:rPr b="1" lang="en" sz="1400">
                <a:solidFill>
                  <a:srgbClr val="000000"/>
                </a:solidFill>
                <a:highlight>
                  <a:srgbClr val="FFFFFF"/>
                </a:highlight>
              </a:rPr>
              <a:t> bias training</a:t>
            </a:r>
            <a:endParaRPr b="1" sz="1400">
              <a:solidFill>
                <a:srgbClr val="000000"/>
              </a:solidFill>
              <a:highlight>
                <a:srgbClr val="FFFFFF"/>
              </a:highlight>
            </a:endParaRPr>
          </a:p>
          <a:p>
            <a:pPr indent="-317500" lvl="1" marL="914400" rtl="0" algn="l">
              <a:lnSpc>
                <a:spcPct val="150000"/>
              </a:lnSpc>
              <a:spcBef>
                <a:spcPts val="0"/>
              </a:spcBef>
              <a:spcAft>
                <a:spcPts val="0"/>
              </a:spcAft>
              <a:buClr>
                <a:srgbClr val="000000"/>
              </a:buClr>
              <a:buSzPts val="1400"/>
              <a:buAutoNum type="alphaLcPeriod"/>
            </a:pPr>
            <a:r>
              <a:rPr b="1" lang="en" sz="1400">
                <a:solidFill>
                  <a:srgbClr val="000000"/>
                </a:solidFill>
              </a:rPr>
              <a:t>This means managers hire based on whether candidate would get along with the team </a:t>
            </a:r>
            <a:endParaRPr b="1" sz="1400">
              <a:solidFill>
                <a:srgbClr val="000000"/>
              </a:solidFill>
            </a:endParaRPr>
          </a:p>
          <a:p>
            <a:pPr indent="-317500" lvl="1" marL="914400" rtl="0" algn="l">
              <a:lnSpc>
                <a:spcPct val="150000"/>
              </a:lnSpc>
              <a:spcBef>
                <a:spcPts val="0"/>
              </a:spcBef>
              <a:spcAft>
                <a:spcPts val="0"/>
              </a:spcAft>
              <a:buClr>
                <a:srgbClr val="000000"/>
              </a:buClr>
              <a:buSzPts val="1400"/>
              <a:buAutoNum type="alphaLcPeriod"/>
            </a:pPr>
            <a:r>
              <a:rPr b="1" lang="en" sz="1400">
                <a:solidFill>
                  <a:srgbClr val="000000"/>
                </a:solidFill>
              </a:rPr>
              <a:t>Training on being </a:t>
            </a:r>
            <a:r>
              <a:rPr b="1" lang="en" sz="1400">
                <a:solidFill>
                  <a:srgbClr val="000000"/>
                </a:solidFill>
              </a:rPr>
              <a:t>implicitly</a:t>
            </a:r>
            <a:r>
              <a:rPr b="1" lang="en" sz="1400">
                <a:solidFill>
                  <a:srgbClr val="000000"/>
                </a:solidFill>
              </a:rPr>
              <a:t> unbiased by teaching what counter-stereotyping is for gender, negative experience training</a:t>
            </a:r>
            <a:endParaRPr b="1" sz="140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28"/>
          <p:cNvSpPr txBox="1"/>
          <p:nvPr/>
        </p:nvSpPr>
        <p:spPr>
          <a:xfrm>
            <a:off x="2069000" y="797325"/>
            <a:ext cx="58134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Our women in tech leader, Sheridan Ash, introduces our new research on the shortage of females in the UK tech sector. For further information: https://www.pwc.co.uk/womenintech" id="395" name="Google Shape;395;p28" title="Women in Technology: Time to close the gender gap">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1000"/>
                                        <p:tgtEl>
                                          <p:spTgt spid="3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29"/>
          <p:cNvSpPr txBox="1"/>
          <p:nvPr>
            <p:ph type="ctrTitle"/>
          </p:nvPr>
        </p:nvSpPr>
        <p:spPr>
          <a:xfrm>
            <a:off x="311700" y="453025"/>
            <a:ext cx="8520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a:t>
            </a:r>
            <a:endParaRPr/>
          </a:p>
        </p:txBody>
      </p:sp>
      <p:sp>
        <p:nvSpPr>
          <p:cNvPr id="401" name="Google Shape;401;p29"/>
          <p:cNvSpPr txBox="1"/>
          <p:nvPr>
            <p:ph idx="1" type="subTitle"/>
          </p:nvPr>
        </p:nvSpPr>
        <p:spPr>
          <a:xfrm>
            <a:off x="239125" y="1183175"/>
            <a:ext cx="8520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a:t>
            </a:r>
            <a:endParaRPr/>
          </a:p>
          <a:p>
            <a:pPr indent="0" lvl="0" marL="0" rtl="0" algn="l">
              <a:spcBef>
                <a:spcPts val="0"/>
              </a:spcBef>
              <a:spcAft>
                <a:spcPts val="0"/>
              </a:spcAft>
              <a:buNone/>
            </a:pPr>
            <a:r>
              <a:rPr lang="en" sz="1300" u="sng">
                <a:solidFill>
                  <a:schemeClr val="hlink"/>
                </a:solidFill>
                <a:hlinkClick r:id="rId3"/>
              </a:rPr>
              <a:t>https://www.un.org/en/un-chronicle/closing-gender-gap-science-and-technology-0</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u="sng">
                <a:solidFill>
                  <a:schemeClr val="hlink"/>
                </a:solidFill>
                <a:hlinkClick r:id="rId4"/>
              </a:rPr>
              <a:t>https://www.businessinsider.com/how-men-womens-salaries-compare-worlds-top-tech-companies-2020-5#women-at-ebay-make-5000-less-than-their-male-counterparts-8</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u="sng">
                <a:solidFill>
                  <a:schemeClr val="hlink"/>
                </a:solidFill>
                <a:hlinkClick r:id="rId5"/>
              </a:rPr>
              <a:t>https://builtin.com/women-tech/women-in-tech-workplace-statistics</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Videos</a:t>
            </a:r>
            <a:endParaRPr sz="1300"/>
          </a:p>
          <a:p>
            <a:pPr indent="0" lvl="0" marL="0" rtl="0" algn="l">
              <a:spcBef>
                <a:spcPts val="0"/>
              </a:spcBef>
              <a:spcAft>
                <a:spcPts val="0"/>
              </a:spcAft>
              <a:buNone/>
            </a:pPr>
            <a:r>
              <a:rPr lang="en" sz="1300" u="sng">
                <a:solidFill>
                  <a:schemeClr val="hlink"/>
                </a:solidFill>
                <a:hlinkClick r:id="rId6"/>
              </a:rPr>
              <a:t>https://www.youtube.com/watch?v=mpE8ttCEd-w</a:t>
            </a:r>
            <a:r>
              <a:rPr lang="en" sz="1300"/>
              <a:t>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u="sng">
                <a:solidFill>
                  <a:schemeClr val="hlink"/>
                </a:solidFill>
                <a:hlinkClick r:id="rId7"/>
              </a:rPr>
              <a:t>https://www.youtube.com/watch?v=6d1HBpgQ5Ck&amp;t=49s</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Media</a:t>
            </a:r>
            <a:endParaRPr sz="1300"/>
          </a:p>
          <a:p>
            <a:pPr indent="0" lvl="0" marL="0" rtl="0" algn="l">
              <a:spcBef>
                <a:spcPts val="0"/>
              </a:spcBef>
              <a:spcAft>
                <a:spcPts val="0"/>
              </a:spcAft>
              <a:buNone/>
            </a:pPr>
            <a:r>
              <a:rPr lang="en" sz="1300" u="sng">
                <a:solidFill>
                  <a:schemeClr val="hlink"/>
                </a:solidFill>
                <a:hlinkClick r:id="rId8"/>
              </a:rPr>
              <a:t>https://giphy.com/gifs/memecandy-VbQeXlcVmbhXy4S6K9</a:t>
            </a:r>
            <a:r>
              <a:rPr lang="en" sz="1300"/>
              <a:t>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sz="1300"/>
          </a:p>
        </p:txBody>
      </p:sp>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